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8"/>
  </p:notesMasterIdLst>
  <p:handoutMasterIdLst>
    <p:handoutMasterId r:id="rId29"/>
  </p:handoutMasterIdLst>
  <p:sldIdLst>
    <p:sldId id="256" r:id="rId2"/>
    <p:sldId id="259" r:id="rId3"/>
    <p:sldId id="272" r:id="rId4"/>
    <p:sldId id="257" r:id="rId5"/>
    <p:sldId id="261" r:id="rId6"/>
    <p:sldId id="273" r:id="rId7"/>
    <p:sldId id="263" r:id="rId8"/>
    <p:sldId id="264" r:id="rId9"/>
    <p:sldId id="265" r:id="rId10"/>
    <p:sldId id="262" r:id="rId11"/>
    <p:sldId id="266" r:id="rId12"/>
    <p:sldId id="267" r:id="rId13"/>
    <p:sldId id="269" r:id="rId14"/>
    <p:sldId id="268" r:id="rId15"/>
    <p:sldId id="270" r:id="rId16"/>
    <p:sldId id="276" r:id="rId17"/>
    <p:sldId id="274" r:id="rId18"/>
    <p:sldId id="271" r:id="rId19"/>
    <p:sldId id="279" r:id="rId20"/>
    <p:sldId id="281" r:id="rId21"/>
    <p:sldId id="278" r:id="rId22"/>
    <p:sldId id="277" r:id="rId23"/>
    <p:sldId id="280" r:id="rId24"/>
    <p:sldId id="275" r:id="rId25"/>
    <p:sldId id="282" r:id="rId26"/>
    <p:sldId id="283" r:id="rId27"/>
  </p:sldIdLst>
  <p:sldSz cx="12192000" cy="6858000"/>
  <p:notesSz cx="6858000" cy="9144000"/>
  <p:custDataLst>
    <p:tags r:id="rId30"/>
  </p:custDataLst>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Johlic" initials="M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26"/>
    <a:srgbClr val="0036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07" autoAdjust="0"/>
    <p:restoredTop sz="74559" autoAdjust="0"/>
  </p:normalViewPr>
  <p:slideViewPr>
    <p:cSldViewPr snapToGrid="0">
      <p:cViewPr varScale="1">
        <p:scale>
          <a:sx n="117" d="100"/>
          <a:sy n="117" d="100"/>
        </p:scale>
        <p:origin x="1608" y="184"/>
      </p:cViewPr>
      <p:guideLst/>
    </p:cSldViewPr>
  </p:slideViewPr>
  <p:notesTextViewPr>
    <p:cViewPr>
      <p:scale>
        <a:sx n="114" d="100"/>
        <a:sy n="114" d="100"/>
      </p:scale>
      <p:origin x="0" y="0"/>
    </p:cViewPr>
  </p:notesTextViewPr>
  <p:notesViewPr>
    <p:cSldViewPr snapToGrid="0">
      <p:cViewPr varScale="1">
        <p:scale>
          <a:sx n="121" d="100"/>
          <a:sy n="121" d="100"/>
        </p:scale>
        <p:origin x="386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6D07BE-54FB-445F-BC38-49179134A6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FD8B3C-4C71-4CDF-AE87-8B0A5D246D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79AC05-E1D5-415D-B6F1-FE0529C4FC10}" type="datetimeFigureOut">
              <a:rPr lang="en-US" smtClean="0"/>
              <a:t>3/26/18</a:t>
            </a:fld>
            <a:endParaRPr lang="en-US"/>
          </a:p>
        </p:txBody>
      </p:sp>
      <p:sp>
        <p:nvSpPr>
          <p:cNvPr id="4" name="Footer Placeholder 3">
            <a:extLst>
              <a:ext uri="{FF2B5EF4-FFF2-40B4-BE49-F238E27FC236}">
                <a16:creationId xmlns:a16="http://schemas.microsoft.com/office/drawing/2014/main" id="{E63CBE15-1437-4856-9504-7A5F376575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908665-ABF1-460E-B20E-8BC3FF62B7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8CEFB0-938C-458B-B77E-2F64C420F707}" type="slidenum">
              <a:rPr lang="en-US" smtClean="0"/>
              <a:t>‹#›</a:t>
            </a:fld>
            <a:endParaRPr lang="en-US"/>
          </a:p>
        </p:txBody>
      </p:sp>
    </p:spTree>
    <p:extLst>
      <p:ext uri="{BB962C8B-B14F-4D97-AF65-F5344CB8AC3E}">
        <p14:creationId xmlns:p14="http://schemas.microsoft.com/office/powerpoint/2010/main" val="2742032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458EF-37FE-4A3D-87AF-6D2F5E34F80F}"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5358F-DAD3-4DB8-916A-5DA5E343F91F}" type="slidenum">
              <a:rPr lang="en-US" smtClean="0"/>
              <a:t>‹#›</a:t>
            </a:fld>
            <a:endParaRPr lang="en-US"/>
          </a:p>
        </p:txBody>
      </p:sp>
    </p:spTree>
    <p:extLst>
      <p:ext uri="{BB962C8B-B14F-4D97-AF65-F5344CB8AC3E}">
        <p14:creationId xmlns:p14="http://schemas.microsoft.com/office/powerpoint/2010/main" val="263661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1</a:t>
            </a:fld>
            <a:endParaRPr lang="en-US" dirty="0"/>
          </a:p>
        </p:txBody>
      </p:sp>
    </p:spTree>
    <p:extLst>
      <p:ext uri="{BB962C8B-B14F-4D97-AF65-F5344CB8AC3E}">
        <p14:creationId xmlns:p14="http://schemas.microsoft.com/office/powerpoint/2010/main" val="32332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10</a:t>
            </a:fld>
            <a:endParaRPr lang="en-US"/>
          </a:p>
        </p:txBody>
      </p:sp>
    </p:spTree>
    <p:extLst>
      <p:ext uri="{BB962C8B-B14F-4D97-AF65-F5344CB8AC3E}">
        <p14:creationId xmlns:p14="http://schemas.microsoft.com/office/powerpoint/2010/main" val="1699048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we are contributing to </a:t>
            </a:r>
            <a:r>
              <a:rPr lang="en-US" dirty="0" err="1"/>
              <a:t>Jupyter</a:t>
            </a:r>
            <a:r>
              <a:rPr lang="en-US" dirty="0"/>
              <a:t> Notebook.</a:t>
            </a:r>
            <a:r>
              <a:rPr lang="en-US" baseline="0" dirty="0"/>
              <a:t> It is </a:t>
            </a:r>
            <a:r>
              <a:rPr lang="en-US" sz="1200" b="0" i="0" kern="1200" dirty="0">
                <a:solidFill>
                  <a:schemeClr val="tx1"/>
                </a:solidFill>
                <a:effectLst/>
                <a:latin typeface="+mn-lt"/>
                <a:ea typeface="+mn-ea"/>
                <a:cs typeface="+mn-cs"/>
              </a:rPr>
              <a:t>a browser-based tool for interactive authoring of documents which combine explanatory text, mathematics, computations and their rich media output. </a:t>
            </a:r>
          </a:p>
          <a:p>
            <a:endParaRPr lang="en-US" dirty="0"/>
          </a:p>
          <a:p>
            <a:r>
              <a:rPr lang="en-US" dirty="0"/>
              <a:t>This slide displays a screenshot</a:t>
            </a:r>
            <a:r>
              <a:rPr lang="en-US" baseline="0" dirty="0"/>
              <a:t> of a newly created </a:t>
            </a:r>
            <a:r>
              <a:rPr lang="en-US" baseline="0" dirty="0" err="1"/>
              <a:t>Jupyter</a:t>
            </a:r>
            <a:r>
              <a:rPr lang="en-US" baseline="0" dirty="0"/>
              <a:t> Notebook. There is a blue and yellow image of the current kernel logo located under the </a:t>
            </a:r>
            <a:r>
              <a:rPr lang="en-US" baseline="0" dirty="0" err="1"/>
              <a:t>Jupyter</a:t>
            </a:r>
            <a:r>
              <a:rPr lang="en-US" baseline="0" dirty="0"/>
              <a:t> logo that is missing alt text. The violation was found after a running an accessibility scan using the Dynamic Assessment Plugin (DAP) Chrome extension.   </a:t>
            </a:r>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11</a:t>
            </a:fld>
            <a:endParaRPr lang="en-US"/>
          </a:p>
        </p:txBody>
      </p:sp>
    </p:spTree>
    <p:extLst>
      <p:ext uri="{BB962C8B-B14F-4D97-AF65-F5344CB8AC3E}">
        <p14:creationId xmlns:p14="http://schemas.microsoft.com/office/powerpoint/2010/main" val="8784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Using Visual Studio code the issue has been located in the </a:t>
            </a:r>
            <a:r>
              <a:rPr lang="en-US" err="1"/>
              <a:t>notebook.html</a:t>
            </a:r>
            <a:r>
              <a:rPr lang="en-US"/>
              <a:t> template</a:t>
            </a:r>
            <a:r>
              <a:rPr lang="en-US" baseline="0"/>
              <a:t> o</a:t>
            </a:r>
            <a:r>
              <a:rPr lang="en-US"/>
              <a:t>n line 49</a:t>
            </a:r>
            <a:r>
              <a:rPr lang="en-US" baseline="0"/>
              <a:t>. </a:t>
            </a:r>
            <a:r>
              <a:rPr lang="en-US"/>
              <a:t> As</a:t>
            </a:r>
            <a:r>
              <a:rPr lang="en-US" baseline="0"/>
              <a:t> you can see the </a:t>
            </a:r>
            <a:r>
              <a:rPr lang="en-US" baseline="0" err="1"/>
              <a:t>img</a:t>
            </a:r>
            <a:r>
              <a:rPr lang="en-US" baseline="0"/>
              <a:t> tag does not have alt text attribute to indicate the alternative text for the image. </a:t>
            </a:r>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12</a:t>
            </a:fld>
            <a:endParaRPr lang="en-US"/>
          </a:p>
        </p:txBody>
      </p:sp>
    </p:spTree>
    <p:extLst>
      <p:ext uri="{BB962C8B-B14F-4D97-AF65-F5344CB8AC3E}">
        <p14:creationId xmlns:p14="http://schemas.microsoft.com/office/powerpoint/2010/main" val="202943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screen shot of the </a:t>
            </a:r>
            <a:r>
              <a:rPr lang="en-US" err="1"/>
              <a:t>Jupyter</a:t>
            </a:r>
            <a:r>
              <a:rPr lang="en-US"/>
              <a:t> Notebook Contributor Guide. After reviewing the information on how to contribute</a:t>
            </a:r>
            <a:r>
              <a:rPr lang="en-US" baseline="0"/>
              <a:t> and following the instructions provided, I entered the issues in the </a:t>
            </a:r>
            <a:r>
              <a:rPr lang="en-US" baseline="0" err="1"/>
              <a:t>Jupyter</a:t>
            </a:r>
            <a:r>
              <a:rPr lang="en-US" baseline="0"/>
              <a:t> Notebook GitHub repository. Notice that there are various guides contributor guides for Developers, Documentation and Communications.</a:t>
            </a:r>
            <a:endParaRPr lang="en-US"/>
          </a:p>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13</a:t>
            </a:fld>
            <a:endParaRPr lang="en-US"/>
          </a:p>
        </p:txBody>
      </p:sp>
    </p:spTree>
    <p:extLst>
      <p:ext uri="{BB962C8B-B14F-4D97-AF65-F5344CB8AC3E}">
        <p14:creationId xmlns:p14="http://schemas.microsoft.com/office/powerpoint/2010/main" val="108098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screenshot of GitHub displaying the Accessibility update to </a:t>
            </a:r>
            <a:r>
              <a:rPr lang="en-US" baseline="0" dirty="0" err="1"/>
              <a:t>notebook.html</a:t>
            </a:r>
            <a:r>
              <a:rPr lang="en-US" baseline="0" dirty="0"/>
              <a:t> missing alt text issue #3226. After it was entered the repository owner assigned it the labels of ”good first issue”, “help wanted”, and “</a:t>
            </a:r>
            <a:r>
              <a:rPr lang="en-US" baseline="0" dirty="0" err="1"/>
              <a:t>tag:accessibility</a:t>
            </a:r>
            <a:r>
              <a:rPr lang="en-US" baseline="0" dirty="0"/>
              <a:t>. It also includes the date it was open and the number of user comments that are associated with the issue.</a:t>
            </a:r>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14</a:t>
            </a:fld>
            <a:endParaRPr lang="en-US"/>
          </a:p>
        </p:txBody>
      </p:sp>
    </p:spTree>
    <p:extLst>
      <p:ext uri="{BB962C8B-B14F-4D97-AF65-F5344CB8AC3E}">
        <p14:creationId xmlns:p14="http://schemas.microsoft.com/office/powerpoint/2010/main" val="2083439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screenshot you can see the type of information that is included when</a:t>
            </a:r>
            <a:r>
              <a:rPr lang="en-US" baseline="0"/>
              <a:t> reporting a new issue. I added Accessibility to the title so they know its an accessibility violation. The detailed information explains how the violation was found, the file that has the issue and the code that needs to be fixed. After the labels are added by the admin, any project contributor can volunteer to fix the issue. Email notifications are sent anytime the issue changes so its important to read all comments carefully to ensure no additional information is needed to complete the task.</a:t>
            </a:r>
          </a:p>
          <a:p>
            <a:endParaRPr lang="en-US" baseline="0"/>
          </a:p>
          <a:p>
            <a:endParaRPr lang="en-US" baseline="0"/>
          </a:p>
        </p:txBody>
      </p:sp>
      <p:sp>
        <p:nvSpPr>
          <p:cNvPr id="4" name="Slide Number Placeholder 3"/>
          <p:cNvSpPr>
            <a:spLocks noGrp="1"/>
          </p:cNvSpPr>
          <p:nvPr>
            <p:ph type="sldNum" sz="quarter" idx="10"/>
          </p:nvPr>
        </p:nvSpPr>
        <p:spPr/>
        <p:txBody>
          <a:bodyPr/>
          <a:lstStyle/>
          <a:p>
            <a:fld id="{05F5358F-DAD3-4DB8-916A-5DA5E343F91F}" type="slidenum">
              <a:rPr lang="en-US" smtClean="0"/>
              <a:t>15</a:t>
            </a:fld>
            <a:endParaRPr lang="en-US"/>
          </a:p>
        </p:txBody>
      </p:sp>
    </p:spTree>
    <p:extLst>
      <p:ext uri="{BB962C8B-B14F-4D97-AF65-F5344CB8AC3E}">
        <p14:creationId xmlns:p14="http://schemas.microsoft.com/office/powerpoint/2010/main" val="37309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16</a:t>
            </a:fld>
            <a:endParaRPr lang="en-US"/>
          </a:p>
        </p:txBody>
      </p:sp>
    </p:spTree>
    <p:extLst>
      <p:ext uri="{BB962C8B-B14F-4D97-AF65-F5344CB8AC3E}">
        <p14:creationId xmlns:p14="http://schemas.microsoft.com/office/powerpoint/2010/main" val="203702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18</a:t>
            </a:fld>
            <a:endParaRPr lang="en-US"/>
          </a:p>
        </p:txBody>
      </p:sp>
    </p:spTree>
    <p:extLst>
      <p:ext uri="{BB962C8B-B14F-4D97-AF65-F5344CB8AC3E}">
        <p14:creationId xmlns:p14="http://schemas.microsoft.com/office/powerpoint/2010/main" val="160325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19</a:t>
            </a:fld>
            <a:endParaRPr lang="en-US"/>
          </a:p>
        </p:txBody>
      </p:sp>
    </p:spTree>
    <p:extLst>
      <p:ext uri="{BB962C8B-B14F-4D97-AF65-F5344CB8AC3E}">
        <p14:creationId xmlns:p14="http://schemas.microsoft.com/office/powerpoint/2010/main" val="3074190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20</a:t>
            </a:fld>
            <a:endParaRPr lang="en-US"/>
          </a:p>
        </p:txBody>
      </p:sp>
    </p:spTree>
    <p:extLst>
      <p:ext uri="{BB962C8B-B14F-4D97-AF65-F5344CB8AC3E}">
        <p14:creationId xmlns:p14="http://schemas.microsoft.com/office/powerpoint/2010/main" val="197962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2</a:t>
            </a:fld>
            <a:endParaRPr lang="en-US" dirty="0"/>
          </a:p>
        </p:txBody>
      </p:sp>
    </p:spTree>
    <p:extLst>
      <p:ext uri="{BB962C8B-B14F-4D97-AF65-F5344CB8AC3E}">
        <p14:creationId xmlns:p14="http://schemas.microsoft.com/office/powerpoint/2010/main" val="1827819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view of IBM’s Automated Accessibility Tester running on pull request to the Va11yS repository.  Travis CI is used along with Karma and @</a:t>
            </a:r>
            <a:r>
              <a:rPr lang="en-US" dirty="0" err="1"/>
              <a:t>ibm</a:t>
            </a:r>
            <a:r>
              <a:rPr lang="en-US" dirty="0"/>
              <a:t>/</a:t>
            </a:r>
            <a:r>
              <a:rPr lang="en-US" dirty="0" err="1"/>
              <a:t>aat</a:t>
            </a:r>
            <a:r>
              <a:rPr lang="en-US" dirty="0"/>
              <a:t> to execute the test.  Results show that 172 pages were checked and passed in 13 seconds.</a:t>
            </a:r>
          </a:p>
        </p:txBody>
      </p:sp>
      <p:sp>
        <p:nvSpPr>
          <p:cNvPr id="4" name="Slide Number Placeholder 3"/>
          <p:cNvSpPr>
            <a:spLocks noGrp="1"/>
          </p:cNvSpPr>
          <p:nvPr>
            <p:ph type="sldNum" sz="quarter" idx="10"/>
          </p:nvPr>
        </p:nvSpPr>
        <p:spPr/>
        <p:txBody>
          <a:bodyPr/>
          <a:lstStyle/>
          <a:p>
            <a:fld id="{05F5358F-DAD3-4DB8-916A-5DA5E343F91F}" type="slidenum">
              <a:rPr lang="en-US" smtClean="0"/>
              <a:t>21</a:t>
            </a:fld>
            <a:endParaRPr lang="en-US"/>
          </a:p>
        </p:txBody>
      </p:sp>
    </p:spTree>
    <p:extLst>
      <p:ext uri="{BB962C8B-B14F-4D97-AF65-F5344CB8AC3E}">
        <p14:creationId xmlns:p14="http://schemas.microsoft.com/office/powerpoint/2010/main" val="94178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Where projects are stored.</a:t>
            </a:r>
          </a:p>
          <a:p>
            <a:pPr lvl="1"/>
            <a:r>
              <a:rPr lang="en-US" dirty="0"/>
              <a:t>GitHub vs Bitbucket</a:t>
            </a:r>
          </a:p>
          <a:p>
            <a:pPr lvl="1"/>
            <a:r>
              <a:rPr lang="en-US" dirty="0"/>
              <a:t>Both are free</a:t>
            </a:r>
          </a:p>
          <a:p>
            <a:pPr lvl="1"/>
            <a:r>
              <a:rPr lang="en-US" dirty="0"/>
              <a:t>GitHub unlimited FREE repositories – 1 free private repository.  You pay for additional private repositories</a:t>
            </a:r>
          </a:p>
          <a:p>
            <a:pPr lvl="1"/>
            <a:r>
              <a:rPr lang="en-US" dirty="0" err="1"/>
              <a:t>BitBucket</a:t>
            </a:r>
            <a:r>
              <a:rPr lang="en-US" dirty="0"/>
              <a:t> unlimited FREE private repositories.  Additional charges for other services</a:t>
            </a:r>
          </a:p>
          <a:p>
            <a:pPr lvl="1"/>
            <a:r>
              <a:rPr lang="en-US" dirty="0"/>
              <a:t>GitHub  https://</a:t>
            </a:r>
            <a:r>
              <a:rPr lang="en-US" dirty="0" err="1"/>
              <a:t>github.com</a:t>
            </a:r>
            <a:r>
              <a:rPr lang="en-US" dirty="0"/>
              <a:t>/</a:t>
            </a:r>
          </a:p>
          <a:p>
            <a:pPr lvl="0"/>
            <a:endParaRPr lang="en-US" dirty="0"/>
          </a:p>
          <a:p>
            <a:pPr lvl="0"/>
            <a:r>
              <a:rPr lang="en-US" dirty="0"/>
              <a:t>GitHub Desktop Client  https://</a:t>
            </a:r>
            <a:r>
              <a:rPr lang="en-US" dirty="0" err="1"/>
              <a:t>desktop.github.com</a:t>
            </a:r>
            <a:r>
              <a:rPr lang="en-US" dirty="0"/>
              <a:t>/</a:t>
            </a:r>
          </a:p>
          <a:p>
            <a:pPr lvl="0"/>
            <a:endParaRPr lang="en-US" dirty="0"/>
          </a:p>
          <a:p>
            <a:pPr lvl="0"/>
            <a:r>
              <a:rPr lang="en-US" dirty="0"/>
              <a:t>Visual Studio Code  https://</a:t>
            </a:r>
            <a:r>
              <a:rPr lang="en-US" dirty="0" err="1"/>
              <a:t>code.visualstudio.com</a:t>
            </a:r>
            <a:r>
              <a:rPr lang="en-US" dirty="0"/>
              <a:t>/</a:t>
            </a:r>
          </a:p>
          <a:p>
            <a:pPr lvl="1"/>
            <a:r>
              <a:rPr lang="en-US" dirty="0"/>
              <a:t>Sublime Text  https://</a:t>
            </a:r>
            <a:r>
              <a:rPr lang="en-US" dirty="0" err="1"/>
              <a:t>www.sublimetext.com</a:t>
            </a:r>
            <a:r>
              <a:rPr lang="en-US" dirty="0"/>
              <a:t>/</a:t>
            </a:r>
          </a:p>
          <a:p>
            <a:pPr lvl="1"/>
            <a:r>
              <a:rPr lang="en-US" dirty="0"/>
              <a:t>Brackets  http://</a:t>
            </a:r>
            <a:r>
              <a:rPr lang="en-US" dirty="0" err="1"/>
              <a:t>brackets.io</a:t>
            </a:r>
            <a:r>
              <a:rPr lang="en-US" dirty="0"/>
              <a:t>/</a:t>
            </a:r>
          </a:p>
          <a:p>
            <a:pPr lvl="1"/>
            <a:r>
              <a:rPr lang="en-US" dirty="0"/>
              <a:t>Atom  https://</a:t>
            </a:r>
            <a:r>
              <a:rPr lang="en-US" dirty="0" err="1"/>
              <a:t>atom.io</a:t>
            </a:r>
            <a:r>
              <a:rPr lang="en-US" dirty="0"/>
              <a:t>/  </a:t>
            </a:r>
          </a:p>
          <a:p>
            <a:pPr lvl="0"/>
            <a:endParaRPr lang="en-US" dirty="0"/>
          </a:p>
          <a:p>
            <a:pPr lvl="0"/>
            <a:r>
              <a:rPr lang="en-US" dirty="0"/>
              <a:t>Dynamic Assessment </a:t>
            </a:r>
            <a:r>
              <a:rPr lang="en-US" dirty="0" err="1"/>
              <a:t>Pluging</a:t>
            </a:r>
            <a:r>
              <a:rPr lang="en-US" dirty="0"/>
              <a:t> (DAP)  https://</a:t>
            </a:r>
            <a:r>
              <a:rPr lang="en-US" dirty="0" err="1"/>
              <a:t>aat.mybluemix.net</a:t>
            </a:r>
            <a:r>
              <a:rPr lang="en-US" dirty="0"/>
              <a:t>/</a:t>
            </a:r>
          </a:p>
          <a:p>
            <a:pPr lvl="0"/>
            <a:endParaRPr lang="en-US" dirty="0"/>
          </a:p>
          <a:p>
            <a:pPr lvl="0"/>
            <a:r>
              <a:rPr lang="en-US" dirty="0"/>
              <a:t>Automated Accessibility Tester (AAT)  https://</a:t>
            </a:r>
            <a:r>
              <a:rPr lang="en-US" dirty="0" err="1"/>
              <a:t>aat.mybluemix.net</a:t>
            </a:r>
            <a:r>
              <a:rPr lang="en-US" dirty="0"/>
              <a:t>/</a:t>
            </a:r>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22</a:t>
            </a:fld>
            <a:endParaRPr lang="en-US"/>
          </a:p>
        </p:txBody>
      </p:sp>
    </p:spTree>
    <p:extLst>
      <p:ext uri="{BB962C8B-B14F-4D97-AF65-F5344CB8AC3E}">
        <p14:creationId xmlns:p14="http://schemas.microsoft.com/office/powerpoint/2010/main" val="2706508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23</a:t>
            </a:fld>
            <a:endParaRPr lang="en-US"/>
          </a:p>
        </p:txBody>
      </p:sp>
    </p:spTree>
    <p:extLst>
      <p:ext uri="{BB962C8B-B14F-4D97-AF65-F5344CB8AC3E}">
        <p14:creationId xmlns:p14="http://schemas.microsoft.com/office/powerpoint/2010/main" val="2461413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24</a:t>
            </a:fld>
            <a:endParaRPr lang="en-US"/>
          </a:p>
        </p:txBody>
      </p:sp>
    </p:spTree>
    <p:extLst>
      <p:ext uri="{BB962C8B-B14F-4D97-AF65-F5344CB8AC3E}">
        <p14:creationId xmlns:p14="http://schemas.microsoft.com/office/powerpoint/2010/main" val="80069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0056915-4853-4A9C-AE31-A763948E4B1A}" type="slidenum">
              <a:rPr lang="en-US" smtClean="0"/>
              <a:pPr>
                <a:defRPr/>
              </a:pPr>
              <a:t>25</a:t>
            </a:fld>
            <a:endParaRPr lang="en-US"/>
          </a:p>
        </p:txBody>
      </p:sp>
    </p:spTree>
    <p:extLst>
      <p:ext uri="{BB962C8B-B14F-4D97-AF65-F5344CB8AC3E}">
        <p14:creationId xmlns:p14="http://schemas.microsoft.com/office/powerpoint/2010/main" val="96278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3</a:t>
            </a:fld>
            <a:endParaRPr lang="en-US" dirty="0"/>
          </a:p>
        </p:txBody>
      </p:sp>
    </p:spTree>
    <p:extLst>
      <p:ext uri="{BB962C8B-B14F-4D97-AF65-F5344CB8AC3E}">
        <p14:creationId xmlns:p14="http://schemas.microsoft.com/office/powerpoint/2010/main" val="1321383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IE" dirty="0">
                <a:solidFill>
                  <a:schemeClr val="tx2"/>
                </a:solidFill>
                <a:latin typeface="Arial Narrow" panose="020B0606020202030204" pitchFamily="34" charset="0"/>
              </a:rPr>
              <a:t>IBM has been a leader in open source since the late 1990s. IBM legitimized the use of open source in the enterprise in 2000 when we set up the Linux Technology </a:t>
            </a:r>
            <a:r>
              <a:rPr lang="en-US" noProof="0" dirty="0">
                <a:solidFill>
                  <a:schemeClr val="tx2"/>
                </a:solidFill>
                <a:latin typeface="Arial Narrow" panose="020B0606020202030204" pitchFamily="34" charset="0"/>
              </a:rPr>
              <a:t>Center</a:t>
            </a:r>
            <a:r>
              <a:rPr lang="en-IE" dirty="0">
                <a:solidFill>
                  <a:schemeClr val="tx2"/>
                </a:solidFill>
                <a:latin typeface="Arial Narrow" panose="020B0606020202030204" pitchFamily="34" charset="0"/>
              </a:rPr>
              <a:t>, and become a key supporter of Linux and the Linux Foundation. </a:t>
            </a:r>
          </a:p>
          <a:p>
            <a:pPr eaLnBrk="1" fontAlgn="auto" hangingPunct="1">
              <a:spcBef>
                <a:spcPts val="0"/>
              </a:spcBef>
              <a:spcAft>
                <a:spcPts val="0"/>
              </a:spcAft>
              <a:defRPr/>
            </a:pPr>
            <a:endParaRPr lang="en-IE" dirty="0">
              <a:solidFill>
                <a:schemeClr val="tx2"/>
              </a:solidFill>
              <a:latin typeface="Arial Narrow" panose="020B0606020202030204" pitchFamily="34" charset="0"/>
            </a:endParaRPr>
          </a:p>
          <a:p>
            <a:pPr eaLnBrk="1" fontAlgn="auto" hangingPunct="1">
              <a:spcBef>
                <a:spcPts val="0"/>
              </a:spcBef>
              <a:spcAft>
                <a:spcPts val="0"/>
              </a:spcAft>
              <a:defRPr/>
            </a:pPr>
            <a:r>
              <a:rPr lang="en-IE" dirty="0">
                <a:solidFill>
                  <a:schemeClr val="tx2"/>
                </a:solidFill>
                <a:latin typeface="Arial Narrow" panose="020B0606020202030204" pitchFamily="34" charset="0"/>
              </a:rPr>
              <a:t>In 2001, I joined IBM’s Linux Technology </a:t>
            </a:r>
            <a:r>
              <a:rPr lang="en-US" noProof="0" dirty="0">
                <a:solidFill>
                  <a:schemeClr val="tx2"/>
                </a:solidFill>
                <a:latin typeface="Arial Narrow" panose="020B0606020202030204" pitchFamily="34" charset="0"/>
              </a:rPr>
              <a:t>Center</a:t>
            </a:r>
            <a:r>
              <a:rPr lang="en-IE" dirty="0">
                <a:solidFill>
                  <a:schemeClr val="tx2"/>
                </a:solidFill>
                <a:latin typeface="Arial Narrow" panose="020B0606020202030204" pitchFamily="34" charset="0"/>
              </a:rPr>
              <a:t> as an Accessibility Lead. Our mission was to contribute to the Linux open source community to understand what accessibility was built-in to the Linux operating system and to contribute accessibility guidance to the open source community. </a:t>
            </a:r>
          </a:p>
          <a:p>
            <a:pPr eaLnBrk="1" fontAlgn="auto" hangingPunct="1">
              <a:spcBef>
                <a:spcPts val="0"/>
              </a:spcBef>
              <a:spcAft>
                <a:spcPts val="0"/>
              </a:spcAft>
              <a:defRPr/>
            </a:pPr>
            <a:endParaRPr lang="en-IE" dirty="0">
              <a:solidFill>
                <a:schemeClr val="tx2"/>
              </a:solidFill>
              <a:latin typeface="Arial Narrow" panose="020B0606020202030204" pitchFamily="34" charset="0"/>
            </a:endParaRPr>
          </a:p>
          <a:p>
            <a:pPr eaLnBrk="1" fontAlgn="auto" hangingPunct="1">
              <a:spcBef>
                <a:spcPts val="0"/>
              </a:spcBef>
              <a:spcAft>
                <a:spcPts val="0"/>
              </a:spcAft>
              <a:defRPr/>
            </a:pPr>
            <a:r>
              <a:rPr lang="en-IE" dirty="0">
                <a:solidFill>
                  <a:schemeClr val="tx2"/>
                </a:solidFill>
                <a:latin typeface="Arial Narrow" panose="020B0606020202030204" pitchFamily="34" charset="0"/>
              </a:rPr>
              <a:t>In 2005 IBM announced that it was contributing software to the Mozilla Foundation's Firefox Web browser to make it easier for more users -- including those with visual and motor impairments -- to access and navigate the Web. In addition to contributing code that makes it possible for Web pages to be automatically narrated or magnified, and to better navigated with keystrokes rather than mouse clicks, IBM contributed Dynamic Hypertext </a:t>
            </a:r>
            <a:r>
              <a:rPr lang="en-IE" dirty="0" err="1">
                <a:solidFill>
                  <a:schemeClr val="tx2"/>
                </a:solidFill>
                <a:latin typeface="Arial Narrow" panose="020B0606020202030204" pitchFamily="34" charset="0"/>
              </a:rPr>
              <a:t>Markup</a:t>
            </a:r>
            <a:r>
              <a:rPr lang="en-IE" dirty="0">
                <a:solidFill>
                  <a:schemeClr val="tx2"/>
                </a:solidFill>
                <a:latin typeface="Arial Narrow" panose="020B0606020202030204" pitchFamily="34" charset="0"/>
              </a:rPr>
              <a:t> Language (DHTML) accessibility technology. </a:t>
            </a:r>
          </a:p>
          <a:p>
            <a:pPr eaLnBrk="1" fontAlgn="auto" hangingPunct="1">
              <a:spcBef>
                <a:spcPts val="0"/>
              </a:spcBef>
              <a:spcAft>
                <a:spcPts val="0"/>
              </a:spcAft>
              <a:defRPr/>
            </a:pPr>
            <a:endParaRPr lang="en-IE" dirty="0">
              <a:solidFill>
                <a:schemeClr val="tx2"/>
              </a:solidFill>
              <a:latin typeface="Arial Narrow" panose="020B0606020202030204" pitchFamily="34" charset="0"/>
            </a:endParaRPr>
          </a:p>
          <a:p>
            <a:pPr eaLnBrk="1" fontAlgn="auto" hangingPunct="1">
              <a:spcBef>
                <a:spcPts val="0"/>
              </a:spcBef>
              <a:spcAft>
                <a:spcPts val="0"/>
              </a:spcAft>
              <a:defRPr/>
            </a:pPr>
            <a:r>
              <a:rPr lang="en-IE" dirty="0">
                <a:solidFill>
                  <a:schemeClr val="tx2"/>
                </a:solidFill>
                <a:latin typeface="Arial Narrow" panose="020B0606020202030204" pitchFamily="34" charset="0"/>
              </a:rPr>
              <a:t>The successful deep collaboration with other industry leaders on Linux led IBM to again work with others to establish the Apache Software Foundation and the Eclipse Foundation. We went even further with Eclipse by providing significant code contributions and dedicated technical resources. On a broad scale, IBM’s participation in these and hundreds of other projects and communities set the tone for open source adoption among the enterprise.</a:t>
            </a:r>
          </a:p>
        </p:txBody>
      </p:sp>
      <p:sp>
        <p:nvSpPr>
          <p:cNvPr id="4" name="Slide Number Placeholder 3"/>
          <p:cNvSpPr>
            <a:spLocks noGrp="1"/>
          </p:cNvSpPr>
          <p:nvPr>
            <p:ph type="sldNum" sz="quarter" idx="10"/>
          </p:nvPr>
        </p:nvSpPr>
        <p:spPr/>
        <p:txBody>
          <a:bodyPr/>
          <a:lstStyle/>
          <a:p>
            <a:fld id="{05F5358F-DAD3-4DB8-916A-5DA5E343F91F}" type="slidenum">
              <a:rPr lang="en-US" smtClean="0"/>
              <a:t>4</a:t>
            </a:fld>
            <a:endParaRPr lang="en-US"/>
          </a:p>
        </p:txBody>
      </p:sp>
    </p:spTree>
    <p:extLst>
      <p:ext uri="{BB962C8B-B14F-4D97-AF65-F5344CB8AC3E}">
        <p14:creationId xmlns:p14="http://schemas.microsoft.com/office/powerpoint/2010/main" val="69580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F5358F-DAD3-4DB8-916A-5DA5E343F91F}" type="slidenum">
              <a:rPr lang="en-US" smtClean="0"/>
              <a:t>5</a:t>
            </a:fld>
            <a:endParaRPr lang="en-US"/>
          </a:p>
        </p:txBody>
      </p:sp>
    </p:spTree>
    <p:extLst>
      <p:ext uri="{BB962C8B-B14F-4D97-AF65-F5344CB8AC3E}">
        <p14:creationId xmlns:p14="http://schemas.microsoft.com/office/powerpoint/2010/main" val="136467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the ropes,  each community has its own way of doing things. Look for information on contributing on the community's web site or GitHub repository. In most major communities there is information on how to join and contribute. Its important for you to follow the instructions and ask for help if you need it. </a:t>
            </a:r>
          </a:p>
          <a:p>
            <a:endParaRPr lang="en-US" dirty="0"/>
          </a:p>
          <a:p>
            <a:r>
              <a:rPr lang="en-US" dirty="0"/>
              <a:t>Be observant first and foremost before entering the fray. Your contribution matters to volunteers who will be reviewing your code, or issues. Make contributions that are small, complete, and easily reviewed in a single sitting. You’ll find your permission builds as you help the community reach its goals.</a:t>
            </a:r>
          </a:p>
          <a:p>
            <a:endParaRPr lang="en-US" dirty="0"/>
          </a:p>
          <a:p>
            <a:r>
              <a:rPr lang="en-US" dirty="0"/>
              <a:t>Learn to be a good community member. Open source communities respect your ability to contribute and document improvements. Treat others the way you want to be treated. People love to be respected and they appreciate professional behavior.</a:t>
            </a:r>
          </a:p>
          <a:p>
            <a:endParaRPr lang="en-US" dirty="0"/>
          </a:p>
          <a:p>
            <a:r>
              <a:rPr lang="en-US" dirty="0"/>
              <a:t>Be courteous, most significant communities have a code of conduct. The best are very friendly and most people go out of their way to provide helpful reviews.  Start small, build trust. Contribute small changes for a long time to understand the process before attempting to make large changes.</a:t>
            </a:r>
          </a:p>
          <a:p>
            <a:endParaRPr lang="en-US" dirty="0"/>
          </a:p>
          <a:p>
            <a:r>
              <a:rPr lang="en-US" dirty="0"/>
              <a:t>Find a project you enjoy and take the steps to start contributing.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most of all have fun!! Next,</a:t>
            </a:r>
            <a:r>
              <a:rPr lang="en-US" baseline="0" dirty="0"/>
              <a:t> w</a:t>
            </a:r>
            <a:r>
              <a:rPr lang="en-US" dirty="0"/>
              <a:t>e’ll discuss ways</a:t>
            </a:r>
            <a:r>
              <a:rPr lang="en-US" baseline="0" dirty="0"/>
              <a:t> to contribute.</a:t>
            </a:r>
            <a:endParaRPr lang="en-US" dirty="0"/>
          </a:p>
          <a:p>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6</a:t>
            </a:fld>
            <a:endParaRPr lang="en-US"/>
          </a:p>
        </p:txBody>
      </p:sp>
    </p:spTree>
    <p:extLst>
      <p:ext uri="{BB962C8B-B14F-4D97-AF65-F5344CB8AC3E}">
        <p14:creationId xmlns:p14="http://schemas.microsoft.com/office/powerpoint/2010/main" val="139419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Search through an Open Source project issues and find issues you can fix</a:t>
            </a:r>
          </a:p>
          <a:p>
            <a:pPr marL="0" indent="0">
              <a:buFont typeface="Arial" charset="0"/>
              <a:buNone/>
            </a:pPr>
            <a:endParaRPr lang="en-US" dirty="0"/>
          </a:p>
          <a:p>
            <a:pPr marL="0" indent="0">
              <a:buFont typeface="Arial" charset="0"/>
              <a:buNone/>
            </a:pPr>
            <a:r>
              <a:rPr lang="en-US" dirty="0"/>
              <a:t>Accessibility Verification Testing results using an automated tool </a:t>
            </a:r>
          </a:p>
          <a:p>
            <a:pPr marL="0" indent="0">
              <a:buFont typeface="Arial" charset="0"/>
              <a:buNone/>
            </a:pPr>
            <a:endParaRPr lang="en-US" dirty="0"/>
          </a:p>
          <a:p>
            <a:pPr marL="0" indent="0">
              <a:buFont typeface="Arial" charset="0"/>
              <a:buNone/>
            </a:pPr>
            <a:r>
              <a:rPr lang="en-US" dirty="0"/>
              <a:t>Report an issue that you find while using Open Source applications or reading documentation</a:t>
            </a:r>
          </a:p>
          <a:p>
            <a:pPr marL="0" indent="0">
              <a:buFont typeface="Arial" charset="0"/>
              <a:buNone/>
            </a:pPr>
            <a:endParaRPr lang="en-US" dirty="0"/>
          </a:p>
          <a:p>
            <a:pPr marL="0" indent="0">
              <a:buFont typeface="Arial" charset="0"/>
              <a:buNone/>
            </a:pPr>
            <a:r>
              <a:rPr lang="en-US" dirty="0"/>
              <a:t>Write documentation for a project including the accessibility features of an application.  Even proof-reading the project’s existing documentation and providing spelling and grammar corrections can be a great contribution – and and easy way to get started</a:t>
            </a:r>
          </a:p>
          <a:p>
            <a:pPr marL="0" indent="0">
              <a:buFont typeface="Arial" charset="0"/>
              <a:buNone/>
            </a:pPr>
            <a:endParaRPr lang="en-US" dirty="0"/>
          </a:p>
          <a:p>
            <a:pPr marL="0" indent="0">
              <a:buFont typeface="Arial" charset="0"/>
              <a:buNone/>
            </a:pPr>
            <a:r>
              <a:rPr lang="en-US" dirty="0"/>
              <a:t>Help organize a hackathon  or event</a:t>
            </a:r>
          </a:p>
          <a:p>
            <a:pPr marL="0" indent="0">
              <a:buFont typeface="Arial" charset="0"/>
              <a:buNone/>
            </a:pPr>
            <a:endParaRPr lang="en-US" dirty="0"/>
          </a:p>
          <a:p>
            <a:pPr marL="0" indent="0">
              <a:buFont typeface="Arial" charset="0"/>
              <a:buNone/>
            </a:pPr>
            <a:r>
              <a:rPr lang="en-US" dirty="0"/>
              <a:t>Maintain the projects Web content and help make it accessible at the same time</a:t>
            </a:r>
          </a:p>
          <a:p>
            <a:pPr marL="0" indent="0">
              <a:buFont typeface="Arial" charset="0"/>
              <a:buNone/>
            </a:pPr>
            <a:endParaRPr lang="en-US" dirty="0"/>
          </a:p>
          <a:p>
            <a:pPr marL="0" indent="0">
              <a:buFont typeface="Arial" charset="0"/>
              <a:buNone/>
            </a:pPr>
            <a:r>
              <a:rPr lang="en-US" dirty="0"/>
              <a:t>Accessible sample code and widgets</a:t>
            </a:r>
          </a:p>
          <a:p>
            <a:pPr marL="0" indent="0">
              <a:buFont typeface="Arial" charset="0"/>
              <a:buNone/>
            </a:pPr>
            <a:endParaRPr lang="en-US" dirty="0"/>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7</a:t>
            </a:fld>
            <a:endParaRPr lang="en-US"/>
          </a:p>
        </p:txBody>
      </p:sp>
    </p:spTree>
    <p:extLst>
      <p:ext uri="{BB962C8B-B14F-4D97-AF65-F5344CB8AC3E}">
        <p14:creationId xmlns:p14="http://schemas.microsoft.com/office/powerpoint/2010/main" val="81186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this slide we have listed a few web sites that can help you find an open source  project that you might be interested in. One of the tools frequently used by open source projects is a GitHub repository. The repository is where code is stored, issues are tracked and contribution information can be found. You should get familiar with GitHub and the tools used to create, clone and update a GitHub repository. </a:t>
            </a:r>
            <a:r>
              <a:rPr lang="en-US" baseline="0" dirty="0" err="1"/>
              <a:t>egghead.io</a:t>
            </a:r>
            <a:r>
              <a:rPr lang="en-US" baseline="0" dirty="0"/>
              <a:t> has a course you can take called “</a:t>
            </a:r>
            <a:r>
              <a:rPr lang="en-US" dirty="0"/>
              <a:t>How to contribute to an Open Source project on GitHub”</a:t>
            </a:r>
            <a:r>
              <a:rPr lang="en-US" baseline="0" dirty="0"/>
              <a:t> </a:t>
            </a:r>
            <a:r>
              <a:rPr lang="en-US" sz="1200" b="0" i="0" kern="1200" dirty="0">
                <a:solidFill>
                  <a:schemeClr val="tx1"/>
                </a:solidFill>
                <a:effectLst/>
                <a:latin typeface="+mn-lt"/>
                <a:ea typeface="+mn-ea"/>
                <a:cs typeface="+mn-cs"/>
              </a:rPr>
              <a:t>With this series, you’ll be equipped with the the tools, knowledge, and understanding you need to be productive and contribute to the wonderful world of open source projects. </a:t>
            </a:r>
            <a:endParaRPr lang="en-US" baseline="0" dirty="0"/>
          </a:p>
          <a:p>
            <a:endParaRPr lang="en-US" baseline="0" dirty="0"/>
          </a:p>
          <a:p>
            <a:pPr fontAlgn="base"/>
            <a:r>
              <a:rPr lang="en-US" baseline="0" dirty="0"/>
              <a:t>The next link on this slide is to GitHub’s help web page on “Finding Open Source Projects on GitHub”. </a:t>
            </a:r>
            <a:r>
              <a:rPr lang="en-US" sz="1200" b="0" i="0" kern="1200" baseline="0" dirty="0">
                <a:solidFill>
                  <a:schemeClr val="tx1"/>
                </a:solidFill>
                <a:effectLst/>
                <a:latin typeface="+mn-lt"/>
                <a:ea typeface="+mn-ea"/>
                <a:cs typeface="+mn-cs"/>
              </a:rPr>
              <a:t>You can use this site to Explore </a:t>
            </a:r>
            <a:r>
              <a:rPr lang="en-US" sz="1200" b="0" i="0" kern="1200" dirty="0">
                <a:solidFill>
                  <a:schemeClr val="tx1"/>
                </a:solidFill>
                <a:effectLst/>
                <a:latin typeface="+mn-lt"/>
                <a:ea typeface="+mn-ea"/>
                <a:cs typeface="+mn-cs"/>
              </a:rPr>
              <a:t>the GitHub collections of curated content related to a particular field, find curated topic pages, and stay up-to-date with currently trending repositories. </a:t>
            </a:r>
          </a:p>
          <a:p>
            <a:endParaRPr lang="en-US" dirty="0"/>
          </a:p>
          <a:p>
            <a:r>
              <a:rPr lang="en-US" dirty="0"/>
              <a:t>IBM</a:t>
            </a:r>
            <a:r>
              <a:rPr lang="en-US" baseline="0" dirty="0"/>
              <a:t> Accessibility also has an open source GitHub repository of “Verified Accessible Samples” (Va11yS) that you can contribute to. This site </a:t>
            </a:r>
            <a:r>
              <a:rPr lang="en-US" sz="1200" b="0" i="0" kern="1200" dirty="0">
                <a:solidFill>
                  <a:schemeClr val="tx1"/>
                </a:solidFill>
                <a:effectLst/>
                <a:latin typeface="+mn-lt"/>
                <a:ea typeface="+mn-ea"/>
                <a:cs typeface="+mn-cs"/>
              </a:rPr>
              <a:t>provides code samples to help developers and testers understand how different web components operate with assistive technology (AT) on desktop and mobile devices. Each sample has the tested components along with results by operating system. </a:t>
            </a:r>
            <a:br>
              <a:rPr lang="en-US" dirty="0"/>
            </a:br>
            <a:br>
              <a:rPr lang="en-US" dirty="0"/>
            </a:br>
            <a:r>
              <a:rPr lang="en-US" dirty="0"/>
              <a:t>Kent C. Dodd’s blog provides a lot of good information on getting</a:t>
            </a:r>
            <a:r>
              <a:rPr lang="en-US" baseline="0" dirty="0"/>
              <a:t> started with open source and it includes suggestions on how to find an open source project.</a:t>
            </a:r>
          </a:p>
          <a:p>
            <a:endParaRPr lang="en-US" baseline="0" dirty="0"/>
          </a:p>
          <a:p>
            <a:r>
              <a:rPr lang="en-US" baseline="0" dirty="0"/>
              <a:t>And the last link on this slide is to the A11y Project which is a community driven effort to make web accessibility easier. Their contributing information in GitHub lists all the various ways to contribute to their project including GitHub maintenance, article writing and pattern submissions.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5F5358F-DAD3-4DB8-916A-5DA5E343F91F}" type="slidenum">
              <a:rPr lang="en-US" smtClean="0"/>
              <a:t>8</a:t>
            </a:fld>
            <a:endParaRPr lang="en-US"/>
          </a:p>
        </p:txBody>
      </p:sp>
    </p:spTree>
    <p:extLst>
      <p:ext uri="{BB962C8B-B14F-4D97-AF65-F5344CB8AC3E}">
        <p14:creationId xmlns:p14="http://schemas.microsoft.com/office/powerpoint/2010/main" val="95370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Where projects are stored.</a:t>
            </a:r>
          </a:p>
          <a:p>
            <a:pPr lvl="1"/>
            <a:r>
              <a:rPr lang="en-US" dirty="0"/>
              <a:t>GitHub vs Bitbucket</a:t>
            </a:r>
          </a:p>
          <a:p>
            <a:pPr lvl="1"/>
            <a:r>
              <a:rPr lang="en-US" dirty="0"/>
              <a:t>Both are free</a:t>
            </a:r>
          </a:p>
          <a:p>
            <a:pPr lvl="1"/>
            <a:r>
              <a:rPr lang="en-US" dirty="0"/>
              <a:t>GitHub unlimited FREE repositories – 1 free private repository.  You pay for additional private repositories</a:t>
            </a:r>
          </a:p>
          <a:p>
            <a:pPr lvl="1"/>
            <a:r>
              <a:rPr lang="en-US" dirty="0" err="1"/>
              <a:t>BitBucket</a:t>
            </a:r>
            <a:r>
              <a:rPr lang="en-US" dirty="0"/>
              <a:t> unlimited FREE private repositories.  Additional charges for other services</a:t>
            </a:r>
          </a:p>
          <a:p>
            <a:pPr lvl="1"/>
            <a:r>
              <a:rPr lang="en-US" dirty="0"/>
              <a:t>GitHub  https://</a:t>
            </a:r>
            <a:r>
              <a:rPr lang="en-US" dirty="0" err="1"/>
              <a:t>github.com</a:t>
            </a:r>
            <a:r>
              <a:rPr lang="en-US" dirty="0"/>
              <a:t>/</a:t>
            </a:r>
          </a:p>
          <a:p>
            <a:pPr lvl="0"/>
            <a:endParaRPr lang="en-US" dirty="0"/>
          </a:p>
          <a:p>
            <a:pPr lvl="0"/>
            <a:r>
              <a:rPr lang="en-US" dirty="0"/>
              <a:t>GitHub Desktop Client  https://</a:t>
            </a:r>
            <a:r>
              <a:rPr lang="en-US" dirty="0" err="1"/>
              <a:t>desktop.github.com</a:t>
            </a:r>
            <a:r>
              <a:rPr lang="en-US" dirty="0"/>
              <a:t>/</a:t>
            </a:r>
          </a:p>
          <a:p>
            <a:pPr lvl="0"/>
            <a:endParaRPr lang="en-US" dirty="0"/>
          </a:p>
          <a:p>
            <a:pPr lvl="0"/>
            <a:r>
              <a:rPr lang="en-US" dirty="0"/>
              <a:t>Visual Studio Code  https://</a:t>
            </a:r>
            <a:r>
              <a:rPr lang="en-US" dirty="0" err="1"/>
              <a:t>code.visualstudio.com</a:t>
            </a:r>
            <a:r>
              <a:rPr lang="en-US" dirty="0"/>
              <a:t>/</a:t>
            </a:r>
          </a:p>
          <a:p>
            <a:pPr lvl="1"/>
            <a:r>
              <a:rPr lang="en-US" dirty="0"/>
              <a:t>Sublime Text  https://</a:t>
            </a:r>
            <a:r>
              <a:rPr lang="en-US" dirty="0" err="1"/>
              <a:t>www.sublimetext.com</a:t>
            </a:r>
            <a:r>
              <a:rPr lang="en-US" dirty="0"/>
              <a:t>/</a:t>
            </a:r>
          </a:p>
          <a:p>
            <a:pPr lvl="1"/>
            <a:r>
              <a:rPr lang="en-US" dirty="0"/>
              <a:t>Brackets  http://</a:t>
            </a:r>
            <a:r>
              <a:rPr lang="en-US" dirty="0" err="1"/>
              <a:t>brackets.io</a:t>
            </a:r>
            <a:r>
              <a:rPr lang="en-US" dirty="0"/>
              <a:t>/</a:t>
            </a:r>
          </a:p>
          <a:p>
            <a:pPr lvl="1"/>
            <a:r>
              <a:rPr lang="en-US" dirty="0"/>
              <a:t>Atom  https://</a:t>
            </a:r>
            <a:r>
              <a:rPr lang="en-US" dirty="0" err="1"/>
              <a:t>atom.io</a:t>
            </a:r>
            <a:r>
              <a:rPr lang="en-US" dirty="0"/>
              <a:t>/  </a:t>
            </a:r>
          </a:p>
          <a:p>
            <a:pPr lvl="0"/>
            <a:endParaRPr lang="en-US" dirty="0"/>
          </a:p>
          <a:p>
            <a:pPr lvl="0"/>
            <a:r>
              <a:rPr lang="en-US" dirty="0"/>
              <a:t>Dynamic Assessment </a:t>
            </a:r>
            <a:r>
              <a:rPr lang="en-US" dirty="0" err="1"/>
              <a:t>Pluging</a:t>
            </a:r>
            <a:r>
              <a:rPr lang="en-US" dirty="0"/>
              <a:t> (DAP)  https://</a:t>
            </a:r>
            <a:r>
              <a:rPr lang="en-US" dirty="0" err="1"/>
              <a:t>aat.mybluemix.net</a:t>
            </a:r>
            <a:r>
              <a:rPr lang="en-US" dirty="0"/>
              <a:t>/</a:t>
            </a:r>
          </a:p>
          <a:p>
            <a:pPr lvl="0"/>
            <a:endParaRPr lang="en-US" dirty="0"/>
          </a:p>
          <a:p>
            <a:pPr lvl="0"/>
            <a:r>
              <a:rPr lang="en-US" dirty="0"/>
              <a:t>Automated Accessibility Tester (AAT)  https://</a:t>
            </a:r>
            <a:r>
              <a:rPr lang="en-US" dirty="0" err="1"/>
              <a:t>aat.mybluemix.net</a:t>
            </a:r>
            <a:r>
              <a:rPr lang="en-US" dirty="0"/>
              <a:t>/</a:t>
            </a:r>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0"/>
          </p:nvPr>
        </p:nvSpPr>
        <p:spPr/>
        <p:txBody>
          <a:bodyPr/>
          <a:lstStyle/>
          <a:p>
            <a:fld id="{05F5358F-DAD3-4DB8-916A-5DA5E343F91F}" type="slidenum">
              <a:rPr lang="en-US" smtClean="0"/>
              <a:t>9</a:t>
            </a:fld>
            <a:endParaRPr lang="en-US"/>
          </a:p>
        </p:txBody>
      </p:sp>
    </p:spTree>
    <p:extLst>
      <p:ext uri="{BB962C8B-B14F-4D97-AF65-F5344CB8AC3E}">
        <p14:creationId xmlns:p14="http://schemas.microsoft.com/office/powerpoint/2010/main" val="1889895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F375CA5-DF4C-43D0-994D-1436DCD65E05}"/>
              </a:ext>
            </a:extLst>
          </p:cNvPr>
          <p:cNvSpPr txBox="1"/>
          <p:nvPr/>
        </p:nvSpPr>
        <p:spPr>
          <a:xfrm>
            <a:off x="620050" y="761991"/>
            <a:ext cx="7725164" cy="1077218"/>
          </a:xfrm>
          <a:prstGeom prst="rect">
            <a:avLst/>
          </a:prstGeom>
          <a:noFill/>
        </p:spPr>
        <p:txBody>
          <a:bodyPr wrap="square" rtlCol="0">
            <a:spAutoFit/>
          </a:bodyPr>
          <a:lstStyle/>
          <a:p>
            <a:r>
              <a:rPr lang="en-US" sz="4400" b="0" i="0" spc="30" dirty="0">
                <a:latin typeface="IBM Plex Sans Light" panose="020B0403050000000000" pitchFamily="34" charset="77"/>
                <a:ea typeface="Helvetica Neue Thin" charset="0"/>
                <a:cs typeface="Helvetica Neue Thin" charset="0"/>
              </a:rPr>
              <a:t>IBM Accessibility Research</a:t>
            </a:r>
          </a:p>
          <a:p>
            <a:r>
              <a:rPr lang="en-US" sz="2000" spc="30" dirty="0">
                <a:latin typeface="IBM Plex Sans" panose="020B0503050000000000" pitchFamily="34" charset="77"/>
                <a:ea typeface="Helvetica Neue Thin" charset="0"/>
                <a:cs typeface="Helvetica Neue Thin" charset="0"/>
              </a:rPr>
              <a:t>Accessibility Leadership Team</a:t>
            </a:r>
          </a:p>
        </p:txBody>
      </p:sp>
      <p:sp>
        <p:nvSpPr>
          <p:cNvPr id="12" name="Text Placeholder 11">
            <a:extLst>
              <a:ext uri="{FF2B5EF4-FFF2-40B4-BE49-F238E27FC236}">
                <a16:creationId xmlns:a16="http://schemas.microsoft.com/office/drawing/2014/main" id="{42ABD46B-7A0C-49CE-B8FA-9E99D0874DAD}"/>
              </a:ext>
            </a:extLst>
          </p:cNvPr>
          <p:cNvSpPr>
            <a:spLocks noGrp="1"/>
          </p:cNvSpPr>
          <p:nvPr>
            <p:ph type="body" sz="quarter" idx="10" hasCustomPrompt="1"/>
          </p:nvPr>
        </p:nvSpPr>
        <p:spPr>
          <a:xfrm>
            <a:off x="620050" y="3533450"/>
            <a:ext cx="7835328" cy="1227781"/>
          </a:xfrm>
        </p:spPr>
        <p:txBody>
          <a:bodyPr>
            <a:noAutofit/>
          </a:bodyPr>
          <a:lstStyle>
            <a:lvl1pPr marL="0" marR="0" indent="0" algn="l" defTabSz="914400" rtl="0" eaLnBrk="0" fontAlgn="base" latinLnBrk="0" hangingPunct="0">
              <a:lnSpc>
                <a:spcPct val="90000"/>
              </a:lnSpc>
              <a:spcBef>
                <a:spcPct val="0"/>
              </a:spcBef>
              <a:spcAft>
                <a:spcPts val="600"/>
              </a:spcAft>
              <a:buClrTx/>
              <a:buSzTx/>
              <a:buFontTx/>
              <a:buNone/>
              <a:tabLst/>
              <a:defRPr sz="4000" b="0" i="0">
                <a:latin typeface="Arial" charset="0"/>
                <a:ea typeface="Arial" charset="0"/>
                <a:cs typeface="Arial" charset="0"/>
              </a:defRPr>
            </a:lvl1pPr>
          </a:lstStyle>
          <a:p>
            <a:pPr marL="0" marR="0" lvl="0" indent="0" algn="l" defTabSz="914400" rtl="0" eaLnBrk="0" fontAlgn="base" latinLnBrk="0" hangingPunct="0">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Thin" charset="0"/>
                <a:ea typeface="Helvetica Neue Thin" charset="0"/>
                <a:cs typeface="Helvetica Neue Thin" charset="0"/>
              </a:rPr>
              <a:t>Title</a:t>
            </a:r>
          </a:p>
        </p:txBody>
      </p:sp>
      <p:sp>
        <p:nvSpPr>
          <p:cNvPr id="14" name="Text Placeholder 11">
            <a:extLst>
              <a:ext uri="{FF2B5EF4-FFF2-40B4-BE49-F238E27FC236}">
                <a16:creationId xmlns:a16="http://schemas.microsoft.com/office/drawing/2014/main" id="{3CFD3C5D-1F9E-41C0-8B4A-138A58C67AC6}"/>
              </a:ext>
            </a:extLst>
          </p:cNvPr>
          <p:cNvSpPr>
            <a:spLocks noGrp="1"/>
          </p:cNvSpPr>
          <p:nvPr>
            <p:ph type="body" sz="quarter" idx="12" hasCustomPrompt="1"/>
          </p:nvPr>
        </p:nvSpPr>
        <p:spPr>
          <a:xfrm>
            <a:off x="620050" y="5041012"/>
            <a:ext cx="7353518" cy="382714"/>
          </a:xfrm>
        </p:spPr>
        <p:txBody>
          <a:bodyPr/>
          <a:lstStyle>
            <a:lvl1pPr marL="0" marR="0" indent="0" algn="l" defTabSz="914400" rtl="0" eaLnBrk="0" fontAlgn="base" latinLnBrk="0" hangingPunct="0">
              <a:lnSpc>
                <a:spcPct val="90000"/>
              </a:lnSpc>
              <a:spcBef>
                <a:spcPct val="0"/>
              </a:spcBef>
              <a:spcAft>
                <a:spcPts val="600"/>
              </a:spcAft>
              <a:buClrTx/>
              <a:buSzTx/>
              <a:buFontTx/>
              <a:buNone/>
              <a:tabLst/>
              <a:defRPr sz="2800">
                <a:latin typeface="Helvetica Neue Light"/>
              </a:defRPr>
            </a:lvl1pPr>
          </a:lstStyle>
          <a:p>
            <a:pPr marL="0" marR="0" lvl="0" indent="0" algn="l" defTabSz="914400" rtl="0" eaLnBrk="0" fontAlgn="base" latinLnBrk="0" hangingPunct="0">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Thin" charset="0"/>
                <a:ea typeface="Helvetica Neue Thin" charset="0"/>
                <a:cs typeface="Helvetica Neue Thin" charset="0"/>
              </a:rPr>
              <a:t>November 15, 2017</a:t>
            </a:r>
          </a:p>
        </p:txBody>
      </p:sp>
      <p:sp>
        <p:nvSpPr>
          <p:cNvPr id="15" name="Text Placeholder 11">
            <a:extLst>
              <a:ext uri="{FF2B5EF4-FFF2-40B4-BE49-F238E27FC236}">
                <a16:creationId xmlns:a16="http://schemas.microsoft.com/office/drawing/2014/main" id="{56E58A22-8438-4164-80B0-FAFD15F33C33}"/>
              </a:ext>
            </a:extLst>
          </p:cNvPr>
          <p:cNvSpPr>
            <a:spLocks noGrp="1"/>
          </p:cNvSpPr>
          <p:nvPr>
            <p:ph type="body" sz="quarter" idx="13" hasCustomPrompt="1"/>
          </p:nvPr>
        </p:nvSpPr>
        <p:spPr>
          <a:xfrm>
            <a:off x="620050" y="5423726"/>
            <a:ext cx="7353518" cy="419289"/>
          </a:xfrm>
        </p:spPr>
        <p:txBody>
          <a:bodyPr/>
          <a:lstStyle>
            <a:lvl1pPr marL="0" marR="0" indent="0" algn="l" defTabSz="914400" rtl="0" eaLnBrk="0" fontAlgn="base" latinLnBrk="0" hangingPunct="0">
              <a:lnSpc>
                <a:spcPct val="90000"/>
              </a:lnSpc>
              <a:spcBef>
                <a:spcPct val="0"/>
              </a:spcBef>
              <a:spcAft>
                <a:spcPts val="600"/>
              </a:spcAft>
              <a:buClrTx/>
              <a:buSzTx/>
              <a:buFontTx/>
              <a:buNone/>
              <a:tabLst/>
              <a:defRPr sz="2800">
                <a:latin typeface="Helvetica Neue Light"/>
              </a:defRPr>
            </a:lvl1pPr>
          </a:lstStyle>
          <a:p>
            <a:pPr marL="0" marR="0" lvl="0" indent="0" algn="l" defTabSz="914400" rtl="0" eaLnBrk="0" fontAlgn="base" latinLnBrk="0" hangingPunct="0">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Neue Thin" charset="0"/>
                <a:ea typeface="Helvetica Neue Thin" charset="0"/>
                <a:cs typeface="Helvetica Neue Thin" charset="0"/>
              </a:rPr>
              <a:t>By First Last Name (optional)</a:t>
            </a:r>
          </a:p>
        </p:txBody>
      </p:sp>
      <p:pic>
        <p:nvPicPr>
          <p:cNvPr id="3" name="Picture 2" descr="Multi-colored IBM logo" title="IBM logo">
            <a:extLst>
              <a:ext uri="{FF2B5EF4-FFF2-40B4-BE49-F238E27FC236}">
                <a16:creationId xmlns:a16="http://schemas.microsoft.com/office/drawing/2014/main" id="{574CC4F4-257D-4EAB-95C4-C523C9D19B5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703819" y="2398770"/>
            <a:ext cx="4488181" cy="4474771"/>
          </a:xfrm>
          <a:prstGeom prst="rect">
            <a:avLst/>
          </a:prstGeom>
        </p:spPr>
      </p:pic>
      <p:graphicFrame>
        <p:nvGraphicFramePr>
          <p:cNvPr id="2" name="Object 1" hidden="1">
            <a:extLst>
              <a:ext uri="{FF2B5EF4-FFF2-40B4-BE49-F238E27FC236}">
                <a16:creationId xmlns:a16="http://schemas.microsoft.com/office/drawing/2014/main" id="{1913DD1E-A410-46F2-BB2C-C78A68D3BEE1}"/>
              </a:ext>
            </a:extLst>
          </p:cNvPr>
          <p:cNvGraphicFramePr>
            <a:graphicFrameLocks noChangeAspect="1"/>
          </p:cNvGraphicFramePr>
          <p:nvPr userDrawn="1">
            <p:custDataLst>
              <p:tags r:id="rId2"/>
            </p:custDataLst>
            <p:extLst>
              <p:ext uri="{D42A27DB-BD31-4B8C-83A1-F6EECF244321}">
                <p14:modId xmlns:p14="http://schemas.microsoft.com/office/powerpoint/2010/main" val="12283056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7" name="think-cell Slide" r:id="rId5" imgW="425" imgH="424" progId="TCLayout.ActiveDocument.1">
                  <p:embed/>
                </p:oleObj>
              </mc:Choice>
              <mc:Fallback>
                <p:oleObj name="think-cell Slide" r:id="rId5" imgW="425" imgH="4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157457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1FDAE4F-4373-4743-8046-36D5C49B9C5C}"/>
              </a:ext>
            </a:extLst>
          </p:cNvPr>
          <p:cNvGraphicFramePr>
            <a:graphicFrameLocks noChangeAspect="1"/>
          </p:cNvGraphicFramePr>
          <p:nvPr>
            <p:custDataLst>
              <p:tags r:id="rId2"/>
            </p:custDataLst>
            <p:extLst>
              <p:ext uri="{D42A27DB-BD31-4B8C-83A1-F6EECF244321}">
                <p14:modId xmlns:p14="http://schemas.microsoft.com/office/powerpoint/2010/main" val="2566987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F1FDAE4F-4373-4743-8046-36D5C49B9C5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21A5F447-8679-41B6-8CE0-40D629270D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996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eneral with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40099B-B23E-4397-AD62-756994B7AF00}"/>
              </a:ext>
            </a:extLst>
          </p:cNvPr>
          <p:cNvGraphicFramePr>
            <a:graphicFrameLocks noChangeAspect="1"/>
          </p:cNvGraphicFramePr>
          <p:nvPr>
            <p:custDataLst>
              <p:tags r:id="rId2"/>
            </p:custDataLst>
            <p:extLst>
              <p:ext uri="{D42A27DB-BD31-4B8C-83A1-F6EECF244321}">
                <p14:modId xmlns:p14="http://schemas.microsoft.com/office/powerpoint/2010/main" val="2062660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4"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B740099B-B23E-4397-AD62-756994B7AF0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Content Placeholder 2"/>
          <p:cNvSpPr>
            <a:spLocks noGrp="1"/>
          </p:cNvSpPr>
          <p:nvPr>
            <p:ph idx="1"/>
          </p:nvPr>
        </p:nvSpPr>
        <p:spPr>
          <a:xfrm>
            <a:off x="609600" y="1188720"/>
            <a:ext cx="10962640" cy="5335904"/>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6">
            <a:extLst>
              <a:ext uri="{FF2B5EF4-FFF2-40B4-BE49-F238E27FC236}">
                <a16:creationId xmlns:a16="http://schemas.microsoft.com/office/drawing/2014/main" id="{E87409FD-DE56-4A24-B474-98C52C0CB0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7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2C7A-AE60-402F-A3B1-72C00C4F3817}"/>
              </a:ext>
            </a:extLst>
          </p:cNvPr>
          <p:cNvSpPr>
            <a:spLocks noGrp="1"/>
          </p:cNvSpPr>
          <p:nvPr>
            <p:ph type="title"/>
          </p:nvPr>
        </p:nvSpPr>
        <p:spPr/>
        <p:txBody>
          <a:bodyPr/>
          <a:lstStyle/>
          <a:p>
            <a:r>
              <a:rPr lang="en-US"/>
              <a:t>Click to edit Master title style</a:t>
            </a:r>
            <a:endParaRPr lang="en-US" dirty="0"/>
          </a:p>
        </p:txBody>
      </p:sp>
      <p:sp>
        <p:nvSpPr>
          <p:cNvPr id="8" name="Content Placeholder 2"/>
          <p:cNvSpPr>
            <a:spLocks noGrp="1"/>
          </p:cNvSpPr>
          <p:nvPr>
            <p:ph idx="1"/>
          </p:nvPr>
        </p:nvSpPr>
        <p:spPr>
          <a:xfrm>
            <a:off x="609600" y="1188720"/>
            <a:ext cx="5443959" cy="5335904"/>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1"/>
          </p:nvPr>
        </p:nvSpPr>
        <p:spPr>
          <a:xfrm>
            <a:off x="6128281" y="1188720"/>
            <a:ext cx="5443959" cy="5335904"/>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54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20F-C428-41A2-8E40-71EDE4E83C8B}"/>
              </a:ext>
            </a:extLst>
          </p:cNvPr>
          <p:cNvSpPr>
            <a:spLocks noGrp="1"/>
          </p:cNvSpPr>
          <p:nvPr>
            <p:ph type="title"/>
          </p:nvPr>
        </p:nvSpPr>
        <p:spPr/>
        <p:txBody>
          <a:bodyPr/>
          <a:lstStyle/>
          <a:p>
            <a:r>
              <a:rPr lang="en-US"/>
              <a:t>Click to edit Master title style</a:t>
            </a:r>
            <a:endParaRPr lang="en-US" dirty="0"/>
          </a:p>
        </p:txBody>
      </p:sp>
      <p:sp>
        <p:nvSpPr>
          <p:cNvPr id="8" name="Content Placeholder 2"/>
          <p:cNvSpPr>
            <a:spLocks noGrp="1"/>
          </p:cNvSpPr>
          <p:nvPr>
            <p:ph idx="1"/>
          </p:nvPr>
        </p:nvSpPr>
        <p:spPr>
          <a:xfrm>
            <a:off x="609600" y="1188720"/>
            <a:ext cx="5443959" cy="2660902"/>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1"/>
          </p:nvPr>
        </p:nvSpPr>
        <p:spPr>
          <a:xfrm>
            <a:off x="6128281" y="1188720"/>
            <a:ext cx="5443959" cy="2660902"/>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6BD2E8BC-BCA1-4C49-A080-A46F5FAEAB61}"/>
              </a:ext>
            </a:extLst>
          </p:cNvPr>
          <p:cNvSpPr>
            <a:spLocks noGrp="1"/>
          </p:cNvSpPr>
          <p:nvPr>
            <p:ph idx="12"/>
          </p:nvPr>
        </p:nvSpPr>
        <p:spPr>
          <a:xfrm>
            <a:off x="609600" y="3925824"/>
            <a:ext cx="5443959" cy="2598799"/>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3A896EF7-7508-490B-B137-0F1F82FB38C3}"/>
              </a:ext>
            </a:extLst>
          </p:cNvPr>
          <p:cNvSpPr>
            <a:spLocks noGrp="1"/>
          </p:cNvSpPr>
          <p:nvPr>
            <p:ph idx="13"/>
          </p:nvPr>
        </p:nvSpPr>
        <p:spPr>
          <a:xfrm>
            <a:off x="6128280" y="3925824"/>
            <a:ext cx="5443959" cy="2660902"/>
          </a:xfrm>
          <a:prstGeom prst="rect">
            <a:avLst/>
          </a:prstGeom>
        </p:spPr>
        <p:txBody>
          <a:bodyPr>
            <a:normAutofit/>
          </a:bodyPr>
          <a:lstStyle>
            <a:lvl1pPr indent="-182880">
              <a:lnSpc>
                <a:spcPct val="100000"/>
              </a:lnSpc>
              <a:spcBef>
                <a:spcPts val="600"/>
              </a:spcBef>
              <a:defRPr sz="1600"/>
            </a:lvl1pPr>
            <a:lvl2pPr indent="-182880">
              <a:lnSpc>
                <a:spcPct val="100000"/>
              </a:lnSpc>
              <a:spcBef>
                <a:spcPts val="600"/>
              </a:spcBef>
              <a:defRPr sz="1600"/>
            </a:lvl2pPr>
            <a:lvl3pPr indent="-182880">
              <a:lnSpc>
                <a:spcPct val="100000"/>
              </a:lnSpc>
              <a:spcBef>
                <a:spcPts val="600"/>
              </a:spcBef>
              <a:defRPr sz="1600"/>
            </a:lvl3pPr>
            <a:lvl4pPr indent="-182880">
              <a:lnSpc>
                <a:spcPct val="100000"/>
              </a:lnSpc>
              <a:spcBef>
                <a:spcPts val="600"/>
              </a:spcBef>
              <a:defRPr sz="1600"/>
            </a:lvl4pPr>
            <a:lvl5pPr indent="-182880">
              <a:lnSpc>
                <a:spcPct val="100000"/>
              </a:lnSpc>
              <a:spcBef>
                <a:spcPts val="6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31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ewsfe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D27ADF-02C8-4428-96F6-102960B37FFE}"/>
              </a:ext>
            </a:extLst>
          </p:cNvPr>
          <p:cNvSpPr>
            <a:spLocks noGrp="1"/>
          </p:cNvSpPr>
          <p:nvPr>
            <p:ph type="title"/>
          </p:nvPr>
        </p:nvSpPr>
        <p:spPr/>
        <p:txBody>
          <a:bodyPr/>
          <a:lstStyle/>
          <a:p>
            <a:r>
              <a:rPr lang="en-US"/>
              <a:t>Click to edit Master title style</a:t>
            </a:r>
            <a:endParaRPr lang="en-US" dirty="0"/>
          </a:p>
        </p:txBody>
      </p:sp>
      <p:sp>
        <p:nvSpPr>
          <p:cNvPr id="9" name="Content Placeholder 2"/>
          <p:cNvSpPr>
            <a:spLocks noGrp="1"/>
          </p:cNvSpPr>
          <p:nvPr>
            <p:ph idx="11" hasCustomPrompt="1"/>
          </p:nvPr>
        </p:nvSpPr>
        <p:spPr>
          <a:xfrm>
            <a:off x="609600" y="1066801"/>
            <a:ext cx="924560" cy="5457823"/>
          </a:xfrm>
          <a:prstGeom prst="rect">
            <a:avLst/>
          </a:prstGeom>
        </p:spPr>
        <p:txBody>
          <a:bodyPr>
            <a:normAutofit/>
          </a:bodyPr>
          <a:lstStyle>
            <a:lvl1pPr marL="0" indent="0" algn="r">
              <a:buNone/>
              <a:defRPr sz="1200" b="1"/>
            </a:lvl1pPr>
          </a:lstStyle>
          <a:p>
            <a:pPr lvl="0"/>
            <a:r>
              <a:rPr lang="en-US" b="1" dirty="0"/>
              <a:t>Date</a:t>
            </a:r>
            <a:endParaRPr lang="en-US" dirty="0"/>
          </a:p>
        </p:txBody>
      </p:sp>
      <p:sp>
        <p:nvSpPr>
          <p:cNvPr id="8" name="Content Placeholder 2"/>
          <p:cNvSpPr>
            <a:spLocks noGrp="1"/>
          </p:cNvSpPr>
          <p:nvPr>
            <p:ph idx="1" hasCustomPrompt="1"/>
          </p:nvPr>
        </p:nvSpPr>
        <p:spPr>
          <a:xfrm>
            <a:off x="1534160" y="1066801"/>
            <a:ext cx="10038080" cy="5457823"/>
          </a:xfrm>
          <a:prstGeom prst="rect">
            <a:avLst/>
          </a:prstGeom>
        </p:spPr>
        <p:txBody>
          <a:bodyPr>
            <a:normAutofit/>
          </a:bodyPr>
          <a:lstStyle>
            <a:lvl1pPr marL="0" indent="0">
              <a:buNone/>
              <a:defRPr sz="1200" b="1"/>
            </a:lvl1pPr>
          </a:lstStyle>
          <a:p>
            <a:pPr lvl="0"/>
            <a:r>
              <a:rPr lang="en-US" dirty="0"/>
              <a:t>Title</a:t>
            </a:r>
          </a:p>
        </p:txBody>
      </p:sp>
    </p:spTree>
    <p:extLst>
      <p:ext uri="{BB962C8B-B14F-4D97-AF65-F5344CB8AC3E}">
        <p14:creationId xmlns:p14="http://schemas.microsoft.com/office/powerpoint/2010/main" val="164728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Nake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30CD-17E9-4055-BD4A-ECDA90F30ED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0609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9550" y="589188"/>
            <a:ext cx="11819890" cy="644527"/>
          </a:xfrm>
          <a:prstGeom prst="rect">
            <a:avLst/>
          </a:prstGeom>
        </p:spPr>
        <p:txBody>
          <a:bodyPr/>
          <a:lstStyle>
            <a:lvl1pPr>
              <a:defRPr sz="3600" b="1">
                <a:solidFill>
                  <a:srgbClr val="002060"/>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4" name="Shape 15"/>
          <p:cNvSpPr txBox="1">
            <a:spLocks/>
          </p:cNvSpPr>
          <p:nvPr userDrawn="1"/>
        </p:nvSpPr>
        <p:spPr>
          <a:xfrm>
            <a:off x="209550" y="6545735"/>
            <a:ext cx="605246" cy="221661"/>
          </a:xfrm>
          <a:prstGeom prst="rect">
            <a:avLst/>
          </a:prstGeom>
        </p:spPr>
        <p:txBody>
          <a:bodyPr/>
          <a:lstStyle>
            <a:defPPr>
              <a:defRPr lang="en-US"/>
            </a:defPPr>
            <a:lvl1pPr algn="l" rtl="0" eaLnBrk="1" fontAlgn="auto" hangingPunct="1">
              <a:spcBef>
                <a:spcPts val="0"/>
              </a:spcBef>
              <a:spcAft>
                <a:spcPts val="0"/>
              </a:spcAft>
              <a:buClr>
                <a:srgbClr val="000000"/>
              </a:buClr>
              <a:buSzPct val="100000"/>
              <a:buFont typeface="Times New Roman" panose="02020603050405020304" pitchFamily="18" charset="0"/>
              <a:buNone/>
              <a:defRPr sz="1050" kern="1200">
                <a:solidFill>
                  <a:schemeClr val="tx1"/>
                </a:solidFill>
                <a:latin typeface="Arial" panose="020B0604020202020204" pitchFamily="34" charset="0"/>
                <a:ea typeface="MS Gothic" panose="020B0609070205080204" pitchFamily="49" charset="-128"/>
                <a:cs typeface="Arial" panose="020B0604020202020204" pitchFamily="34" charset="0"/>
              </a:defRPr>
            </a:lvl1pPr>
            <a:lvl2pPr marL="455613" indent="1588"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2813" indent="1588"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0013" indent="1588"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7213" indent="1588"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fld id="{0C06BFA8-3637-4C6B-930B-C8BBC63DBF15}" type="slidenum">
              <a:rPr lang="en-US" altLang="en-US" smtClean="0"/>
              <a:pPr>
                <a:defRPr/>
              </a:pPr>
              <a:t>‹#›</a:t>
            </a:fld>
            <a:endParaRPr lang="en-US" altLang="en-US" dirty="0"/>
          </a:p>
        </p:txBody>
      </p:sp>
    </p:spTree>
    <p:extLst>
      <p:ext uri="{BB962C8B-B14F-4D97-AF65-F5344CB8AC3E}">
        <p14:creationId xmlns:p14="http://schemas.microsoft.com/office/powerpoint/2010/main" val="68890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0">
            <a:extLst>
              <a:ext uri="{FF2B5EF4-FFF2-40B4-BE49-F238E27FC236}">
                <a16:creationId xmlns:a16="http://schemas.microsoft.com/office/drawing/2014/main" id="{0BCDC7E3-C6CD-4940-B8DF-7A8ACFA52467}"/>
              </a:ext>
            </a:extLst>
          </p:cNvPr>
          <p:cNvSpPr>
            <a:spLocks noGrp="1"/>
          </p:cNvSpPr>
          <p:nvPr>
            <p:ph type="title"/>
          </p:nvPr>
        </p:nvSpPr>
        <p:spPr>
          <a:xfrm>
            <a:off x="609601" y="1330"/>
            <a:ext cx="9892757" cy="893406"/>
          </a:xfrm>
          <a:prstGeom prst="rect">
            <a:avLst/>
          </a:prstGeom>
        </p:spPr>
        <p:txBody>
          <a:bodyPr vert="horz" lIns="91440" tIns="45720" rIns="91440" bIns="45720" rtlCol="0" anchor="b">
            <a:normAutofit/>
          </a:bodyPr>
          <a:lstStyle/>
          <a:p>
            <a:pPr fontAlgn="auto">
              <a:spcAft>
                <a:spcPts val="0"/>
              </a:spcAft>
            </a:pPr>
            <a:r>
              <a:rPr lang="en-US" dirty="0"/>
              <a:t>Edit Master text styles</a:t>
            </a:r>
          </a:p>
        </p:txBody>
      </p:sp>
      <p:sp>
        <p:nvSpPr>
          <p:cNvPr id="16" name="Text Placeholder 15">
            <a:extLst>
              <a:ext uri="{FF2B5EF4-FFF2-40B4-BE49-F238E27FC236}">
                <a16:creationId xmlns:a16="http://schemas.microsoft.com/office/drawing/2014/main" id="{2320341F-15D5-483D-90AD-AE931CF15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5" name="Object 14" hidden="1">
            <a:extLst>
              <a:ext uri="{FF2B5EF4-FFF2-40B4-BE49-F238E27FC236}">
                <a16:creationId xmlns:a16="http://schemas.microsoft.com/office/drawing/2014/main" id="{1EB10110-0EE6-4859-BB30-57A1A9EF32A1}"/>
              </a:ext>
            </a:extLst>
          </p:cNvPr>
          <p:cNvGraphicFramePr>
            <a:graphicFrameLocks noChangeAspect="1"/>
          </p:cNvGraphicFramePr>
          <p:nvPr>
            <p:custDataLst>
              <p:tags r:id="rId11"/>
            </p:custDataLst>
            <p:extLst>
              <p:ext uri="{D42A27DB-BD31-4B8C-83A1-F6EECF244321}">
                <p14:modId xmlns:p14="http://schemas.microsoft.com/office/powerpoint/2010/main" val="30129660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7" name="think-cell Slide" r:id="rId12" imgW="425" imgH="424" progId="TCLayout.ActiveDocument.1">
                  <p:embed/>
                </p:oleObj>
              </mc:Choice>
              <mc:Fallback>
                <p:oleObj name="think-cell Slide" r:id="rId12" imgW="425" imgH="424" progId="TCLayout.ActiveDocument.1">
                  <p:embed/>
                  <p:pic>
                    <p:nvPicPr>
                      <p:cNvPr id="15" name="Object 14" hidden="1">
                        <a:extLst>
                          <a:ext uri="{FF2B5EF4-FFF2-40B4-BE49-F238E27FC236}">
                            <a16:creationId xmlns:a16="http://schemas.microsoft.com/office/drawing/2014/main" id="{1EB10110-0EE6-4859-BB30-57A1A9EF32A1}"/>
                          </a:ext>
                        </a:extLst>
                      </p:cNvPr>
                      <p:cNvPicPr/>
                      <p:nvPr/>
                    </p:nvPicPr>
                    <p:blipFill>
                      <a:blip r:embed="rId13"/>
                      <a:stretch>
                        <a:fillRect/>
                      </a:stretch>
                    </p:blipFill>
                    <p:spPr>
                      <a:xfrm>
                        <a:off x="1588" y="1588"/>
                        <a:ext cx="1587" cy="1587"/>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BF44A538-0126-40D1-AEB5-4FD5327C3378}"/>
              </a:ext>
            </a:extLst>
          </p:cNvPr>
          <p:cNvCxnSpPr>
            <a:cxnSpLocks/>
          </p:cNvCxnSpPr>
          <p:nvPr/>
        </p:nvCxnSpPr>
        <p:spPr>
          <a:xfrm>
            <a:off x="0" y="990600"/>
            <a:ext cx="12192000"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9BB9746-C15F-4FB7-B756-AF2C2AC5DB1C}"/>
              </a:ext>
            </a:extLst>
          </p:cNvPr>
          <p:cNvSpPr/>
          <p:nvPr/>
        </p:nvSpPr>
        <p:spPr>
          <a:xfrm>
            <a:off x="8971722" y="0"/>
            <a:ext cx="3233519" cy="472437"/>
          </a:xfrm>
          <a:prstGeom prst="rect">
            <a:avLst/>
          </a:prstGeom>
          <a:noFill/>
        </p:spPr>
        <p:txBody>
          <a:bodyPr wrap="square" lIns="91440" tIns="45720" rIns="91440" bIns="45720">
            <a:spAutoFit/>
          </a:bodyPr>
          <a:lstStyle/>
          <a:p>
            <a:r>
              <a:rPr lang="en-US" sz="1800" spc="30">
                <a:latin typeface="Helvetica Neue Thin" charset="0"/>
                <a:ea typeface="Helvetica Neue Thin" charset="0"/>
                <a:cs typeface="Helvetica Neue Thin" charset="0"/>
              </a:rPr>
              <a:t>IBM Accessibility Research</a:t>
            </a:r>
          </a:p>
          <a:p>
            <a:endParaRPr lang="en-US" sz="670" spc="30">
              <a:latin typeface="Helvetica Neue Thin" charset="0"/>
              <a:ea typeface="Helvetica Neue Thin" charset="0"/>
              <a:cs typeface="Helvetica Neue Thin" charset="0"/>
            </a:endParaRPr>
          </a:p>
        </p:txBody>
      </p:sp>
      <p:sp>
        <p:nvSpPr>
          <p:cNvPr id="14" name="Rectangle 12">
            <a:extLst>
              <a:ext uri="{FF2B5EF4-FFF2-40B4-BE49-F238E27FC236}">
                <a16:creationId xmlns:a16="http://schemas.microsoft.com/office/drawing/2014/main" id="{41BF5285-63BF-4AAD-A5E2-8B6CC6EA6D73}"/>
              </a:ext>
            </a:extLst>
          </p:cNvPr>
          <p:cNvSpPr>
            <a:spLocks noChangeArrowheads="1"/>
          </p:cNvSpPr>
          <p:nvPr/>
        </p:nvSpPr>
        <p:spPr bwMode="auto">
          <a:xfrm>
            <a:off x="838200" y="6615573"/>
            <a:ext cx="10515600" cy="17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zh-CN" sz="800">
                <a:solidFill>
                  <a:srgbClr val="000000"/>
                </a:solidFill>
                <a:latin typeface="Arial" pitchFamily="34" charset="0"/>
                <a:ea typeface="宋体"/>
              </a:rPr>
              <a:t>IBM Research   							                                   	               </a:t>
            </a:r>
            <a:r>
              <a:rPr lang="en-US" altLang="en-US" sz="800">
                <a:solidFill>
                  <a:srgbClr val="000000"/>
                </a:solidFill>
                <a:latin typeface="Arial" pitchFamily="34" charset="0"/>
                <a:ea typeface="MS PGothic" pitchFamily="34" charset="-128"/>
              </a:rPr>
              <a:t>© 2018</a:t>
            </a:r>
            <a:r>
              <a:rPr lang="en-US" altLang="en-US" sz="800" baseline="0">
                <a:solidFill>
                  <a:srgbClr val="000000"/>
                </a:solidFill>
                <a:latin typeface="Arial" pitchFamily="34" charset="0"/>
                <a:ea typeface="MS PGothic" pitchFamily="34" charset="-128"/>
              </a:rPr>
              <a:t> I</a:t>
            </a:r>
            <a:r>
              <a:rPr lang="en-US" altLang="en-US" sz="800">
                <a:solidFill>
                  <a:srgbClr val="000000"/>
                </a:solidFill>
                <a:latin typeface="Arial" pitchFamily="34" charset="0"/>
                <a:ea typeface="MS PGothic" pitchFamily="34" charset="-128"/>
              </a:rPr>
              <a:t>BM Corporation           </a:t>
            </a:r>
            <a:fld id="{9950837B-4A49-4C75-8681-E3179A1E4666}" type="slidenum">
              <a:rPr lang="en-US" altLang="en-US" sz="800" smtClean="0">
                <a:solidFill>
                  <a:srgbClr val="000000"/>
                </a:solidFill>
                <a:latin typeface="Arial" pitchFamily="34" charset="0"/>
                <a:ea typeface="MS PGothic" pitchFamily="34" charset="-128"/>
              </a:rPr>
              <a:pPr eaLnBrk="1" hangingPunct="1">
                <a:defRPr/>
              </a:pPr>
              <a:t>‹#›</a:t>
            </a:fld>
            <a:r>
              <a:rPr lang="en-US" altLang="en-US" sz="800">
                <a:solidFill>
                  <a:srgbClr val="000000"/>
                </a:solidFill>
                <a:latin typeface="Arial" pitchFamily="34" charset="0"/>
                <a:ea typeface="MS PGothic" pitchFamily="34" charset="-128"/>
              </a:rPr>
              <a:t>   </a:t>
            </a:r>
          </a:p>
          <a:p>
            <a:pPr eaLnBrk="1" fontAlgn="auto" hangingPunct="1">
              <a:spcBef>
                <a:spcPts val="0"/>
              </a:spcBef>
              <a:spcAft>
                <a:spcPts val="0"/>
              </a:spcAft>
              <a:defRPr/>
            </a:pPr>
            <a:endParaRPr lang="en-US" altLang="en-US" sz="800">
              <a:solidFill>
                <a:srgbClr val="000000"/>
              </a:solidFill>
              <a:latin typeface="Arial" pitchFamily="34" charset="0"/>
              <a:ea typeface="SimSun" pitchFamily="2" charset="-122"/>
            </a:endParaRPr>
          </a:p>
        </p:txBody>
      </p:sp>
    </p:spTree>
    <p:extLst>
      <p:ext uri="{BB962C8B-B14F-4D97-AF65-F5344CB8AC3E}">
        <p14:creationId xmlns:p14="http://schemas.microsoft.com/office/powerpoint/2010/main" val="141055062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Lst>
  <p:hf sldNum="0" hdr="0" ftr="0" dt="0"/>
  <p:txStyles>
    <p:titleStyle>
      <a:lvl1pPr algn="l" defTabSz="914400" rtl="0" eaLnBrk="1" latinLnBrk="0" hangingPunct="1">
        <a:lnSpc>
          <a:spcPct val="90000"/>
        </a:lnSpc>
        <a:spcBef>
          <a:spcPct val="0"/>
        </a:spcBef>
        <a:buNone/>
        <a:defRPr lang="en-US" sz="2800" kern="1200" dirty="0">
          <a:solidFill>
            <a:srgbClr val="005426"/>
          </a:solidFill>
          <a:latin typeface="Arial" panose="020B0604020202020204" pitchFamily="34" charset="0"/>
          <a:ea typeface="+mn-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cottaohara/accessibility_interview_question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scottaohara/accessibility_interview_questions/pull/9/files" TargetMode="External"/><Relationship Id="rId4" Type="http://schemas.openxmlformats.org/officeDocument/2006/relationships/hyperlink" Target="https://github.com/scottaohara/accessibility_interview_questions/pull/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IBMa/Va11yS" TargetMode="External"/><Relationship Id="rId2" Type="http://schemas.openxmlformats.org/officeDocument/2006/relationships/hyperlink" Target="https://ibma.github.io/Va11yS/" TargetMode="Externa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sublimetext.com/" TargetMode="External"/><Relationship Id="rId3" Type="http://schemas.openxmlformats.org/officeDocument/2006/relationships/hyperlink" Target="https://github.com/" TargetMode="External"/><Relationship Id="rId7" Type="http://schemas.openxmlformats.org/officeDocument/2006/relationships/hyperlink" Target="https://code.visualstudio.com/" TargetMode="External"/><Relationship Id="rId12"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sourcetreeapp.com/" TargetMode="External"/><Relationship Id="rId11" Type="http://schemas.openxmlformats.org/officeDocument/2006/relationships/hyperlink" Target="https://aat.mybluemix.net/" TargetMode="External"/><Relationship Id="rId5" Type="http://schemas.openxmlformats.org/officeDocument/2006/relationships/hyperlink" Target="https://git-fork.com/" TargetMode="External"/><Relationship Id="rId10" Type="http://schemas.openxmlformats.org/officeDocument/2006/relationships/hyperlink" Target="https://atom.io/" TargetMode="External"/><Relationship Id="rId4" Type="http://schemas.openxmlformats.org/officeDocument/2006/relationships/hyperlink" Target="https://desktop.github.com/" TargetMode="External"/><Relationship Id="rId9" Type="http://schemas.openxmlformats.org/officeDocument/2006/relationships/hyperlink" Target="http://brackets.io/"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kentcdodds.com/post/becoming-a-maintainer/" TargetMode="External"/><Relationship Id="rId3" Type="http://schemas.openxmlformats.org/officeDocument/2006/relationships/hyperlink" Target="https://css-tricks.com/open-source-etiquette-guidebook/" TargetMode="External"/><Relationship Id="rId7" Type="http://schemas.openxmlformats.org/officeDocument/2006/relationships/hyperlink" Target="http://noopkat.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hub.com/scottaohara/accessibility_interview_questions" TargetMode="External"/><Relationship Id="rId5" Type="http://schemas.openxmlformats.org/officeDocument/2006/relationships/hyperlink" Target="https://developer.paciellogroup.com/blog/2017/10/jaws-wide-open/" TargetMode="External"/><Relationship Id="rId4" Type="http://schemas.openxmlformats.org/officeDocument/2006/relationships/hyperlink" Target="https://medium.freecodecamp.org/how-open-source-licenses-work-and-how-to-add-them-to-your-projects-34310c3cf94" TargetMode="External"/><Relationship Id="rId9" Type="http://schemas.openxmlformats.org/officeDocument/2006/relationships/hyperlink" Target="https://ibma.github.io/Va11y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bit.ly/csun2018opensour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csun.edu/cod/conference/2018/sessions/index.php/public/presentations/view/388" TargetMode="External"/><Relationship Id="rId3" Type="http://schemas.openxmlformats.org/officeDocument/2006/relationships/hyperlink" Target="https://www.csun.edu/cod/conference/2018/sessions/index.php/public/presentations/view/195" TargetMode="External"/><Relationship Id="rId7" Type="http://schemas.openxmlformats.org/officeDocument/2006/relationships/hyperlink" Target="https://www.csun.edu/cod/conference/2018/sessions/index.php/public/presentations/view/358"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www.csun.edu/cod/conference/2018/sessions/index.php/public/presentations/view/287" TargetMode="External"/><Relationship Id="rId5" Type="http://schemas.openxmlformats.org/officeDocument/2006/relationships/hyperlink" Target="https://www.csun.edu/cod/conference/2018/sessions/index.php/public/presentations/view/497" TargetMode="External"/><Relationship Id="rId4" Type="http://schemas.openxmlformats.org/officeDocument/2006/relationships/hyperlink" Target="http://www.csun.edu/cod/conference/2018/sessions/index.php/public/presentations/view/239" TargetMode="External"/><Relationship Id="rId9" Type="http://schemas.openxmlformats.org/officeDocument/2006/relationships/hyperlink" Target="https://www.csun.edu/cod/conference/2018/sessions/index.php/public/presentations/view/21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sun.edu/cod/conference/2018/sessions/index.php/public/presentations/view/129" TargetMode="External"/><Relationship Id="rId2" Type="http://schemas.openxmlformats.org/officeDocument/2006/relationships/hyperlink" Target="https://www.csun.edu/cod/conference/2018/sessions/index.php/public/presentations/view/355" TargetMode="External"/><Relationship Id="rId1" Type="http://schemas.openxmlformats.org/officeDocument/2006/relationships/slideLayout" Target="../slideLayouts/slideLayout8.xml"/><Relationship Id="rId5" Type="http://schemas.openxmlformats.org/officeDocument/2006/relationships/hyperlink" Target="https://www.csun.edu/cod/conference/2018/sessions/index.php/public/presentations/view/166" TargetMode="External"/><Relationship Id="rId4" Type="http://schemas.openxmlformats.org/officeDocument/2006/relationships/hyperlink" Target="https://www.csun.edu/cod/conference/2018/sessions/index.php/public/presentations/view/20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gghead.io/courses/how-to-contribute-to-an-open-source-project-on-github" TargetMode="External"/><Relationship Id="rId7" Type="http://schemas.openxmlformats.org/officeDocument/2006/relationships/hyperlink" Target="https://github.com/a11yproject/a11yproject.com/blob/gh-pages/CONTRIBUTING.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log.kentcdodds.com/what-open-source-project-should-i-contribute-to-7d50ecfe1cb4" TargetMode="External"/><Relationship Id="rId5" Type="http://schemas.openxmlformats.org/officeDocument/2006/relationships/hyperlink" Target="https://github.com/IBMa/Va11yS" TargetMode="External"/><Relationship Id="rId4" Type="http://schemas.openxmlformats.org/officeDocument/2006/relationships/hyperlink" Target="https://help.github.com/articles/finding-open-source-projects-on-githu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3B8B33-1CDF-6C4E-A156-69B2EB5BE5FA}"/>
              </a:ext>
            </a:extLst>
          </p:cNvPr>
          <p:cNvSpPr>
            <a:spLocks noGrp="1"/>
          </p:cNvSpPr>
          <p:nvPr>
            <p:ph type="body" sz="quarter" idx="10"/>
          </p:nvPr>
        </p:nvSpPr>
        <p:spPr>
          <a:xfrm>
            <a:off x="620050" y="3210722"/>
            <a:ext cx="7835328" cy="1227781"/>
          </a:xfrm>
        </p:spPr>
        <p:txBody>
          <a:bodyPr/>
          <a:lstStyle/>
          <a:p>
            <a:r>
              <a:rPr lang="en-US" dirty="0"/>
              <a:t>Getting Started with Open Source Accessibility Projects</a:t>
            </a:r>
          </a:p>
          <a:p>
            <a:endParaRPr lang="en-US" dirty="0"/>
          </a:p>
        </p:txBody>
      </p:sp>
      <p:sp>
        <p:nvSpPr>
          <p:cNvPr id="25" name="Text Placeholder 24">
            <a:extLst>
              <a:ext uri="{FF2B5EF4-FFF2-40B4-BE49-F238E27FC236}">
                <a16:creationId xmlns:a16="http://schemas.microsoft.com/office/drawing/2014/main" id="{B61DF39E-C0C0-44D1-825A-01EE13C79081}"/>
              </a:ext>
            </a:extLst>
          </p:cNvPr>
          <p:cNvSpPr>
            <a:spLocks noGrp="1"/>
          </p:cNvSpPr>
          <p:nvPr>
            <p:ph type="body" sz="quarter" idx="12"/>
          </p:nvPr>
        </p:nvSpPr>
        <p:spPr/>
        <p:txBody>
          <a:bodyPr>
            <a:normAutofit fontScale="92500" lnSpcReduction="20000"/>
          </a:bodyPr>
          <a:lstStyle/>
          <a:p>
            <a:r>
              <a:rPr lang="en-US"/>
              <a:t>March 21, 2018</a:t>
            </a:r>
            <a:endParaRPr lang="en-US" dirty="0"/>
          </a:p>
        </p:txBody>
      </p:sp>
      <p:sp>
        <p:nvSpPr>
          <p:cNvPr id="26" name="Text Placeholder 25">
            <a:extLst>
              <a:ext uri="{FF2B5EF4-FFF2-40B4-BE49-F238E27FC236}">
                <a16:creationId xmlns:a16="http://schemas.microsoft.com/office/drawing/2014/main" id="{E1BA150A-515C-4E6A-B73B-62B6143649C1}"/>
              </a:ext>
            </a:extLst>
          </p:cNvPr>
          <p:cNvSpPr>
            <a:spLocks noGrp="1"/>
          </p:cNvSpPr>
          <p:nvPr>
            <p:ph type="body" sz="quarter" idx="13"/>
          </p:nvPr>
        </p:nvSpPr>
        <p:spPr/>
        <p:txBody>
          <a:bodyPr>
            <a:normAutofit fontScale="92500" lnSpcReduction="10000"/>
          </a:bodyPr>
          <a:lstStyle/>
          <a:p>
            <a:r>
              <a:rPr lang="en-US"/>
              <a:t>By Marc Johlic and Sharon Snider</a:t>
            </a:r>
            <a:endParaRPr lang="en-US" dirty="0"/>
          </a:p>
        </p:txBody>
      </p:sp>
    </p:spTree>
    <p:extLst>
      <p:ext uri="{BB962C8B-B14F-4D97-AF65-F5344CB8AC3E}">
        <p14:creationId xmlns:p14="http://schemas.microsoft.com/office/powerpoint/2010/main" val="369632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565" y="1843564"/>
            <a:ext cx="9841948" cy="1878787"/>
          </a:xfrm>
          <a:prstGeom prst="rect">
            <a:avLst/>
          </a:prstGeom>
        </p:spPr>
        <p:txBody>
          <a:bodyPr>
            <a:normAutofit/>
          </a:bodyPr>
          <a:lstStyle/>
          <a:p>
            <a:pPr algn="ctr"/>
            <a:r>
              <a:rPr lang="en-US" sz="6000" b="1" dirty="0"/>
              <a:t>Demo</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40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Jupyter</a:t>
            </a:r>
            <a:r>
              <a:rPr lang="en-US" b="1"/>
              <a:t> Notebook Issue </a:t>
            </a:r>
          </a:p>
        </p:txBody>
      </p:sp>
      <p:pic>
        <p:nvPicPr>
          <p:cNvPr id="3" name="Picture 2" descr="Screenshot of a newly created Jupyter Notebook" title="Jupiter Notebook Issu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458" y="1448309"/>
            <a:ext cx="11065790" cy="4357513"/>
          </a:xfrm>
          <a:prstGeom prst="rect">
            <a:avLst/>
          </a:prstGeom>
        </p:spPr>
      </p:pic>
    </p:spTree>
    <p:extLst>
      <p:ext uri="{BB962C8B-B14F-4D97-AF65-F5344CB8AC3E}">
        <p14:creationId xmlns:p14="http://schemas.microsoft.com/office/powerpoint/2010/main" val="56661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err="1"/>
              <a:t>Jupyter</a:t>
            </a:r>
            <a:r>
              <a:rPr lang="en-US" b="1"/>
              <a:t> Notebook File </a:t>
            </a:r>
          </a:p>
        </p:txBody>
      </p:sp>
      <p:pic>
        <p:nvPicPr>
          <p:cNvPr id="3" name="Picture 2" descr="Screen shot of the notebook file displaying the code that has the alt text violation." title="Notebook 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206499"/>
            <a:ext cx="11214100" cy="2603500"/>
          </a:xfrm>
          <a:prstGeom prst="rect">
            <a:avLst/>
          </a:prstGeom>
        </p:spPr>
      </p:pic>
      <p:sp>
        <p:nvSpPr>
          <p:cNvPr id="4" name="TextBox 3"/>
          <p:cNvSpPr txBox="1"/>
          <p:nvPr/>
        </p:nvSpPr>
        <p:spPr>
          <a:xfrm>
            <a:off x="3452598" y="4589340"/>
            <a:ext cx="5088124" cy="369332"/>
          </a:xfrm>
          <a:prstGeom prst="rect">
            <a:avLst/>
          </a:prstGeom>
          <a:noFill/>
        </p:spPr>
        <p:txBody>
          <a:bodyPr wrap="none" rtlCol="0">
            <a:spAutoFit/>
          </a:bodyPr>
          <a:lstStyle/>
          <a:p>
            <a:r>
              <a:rPr lang="en-US"/>
              <a:t>On line 49 we can see that the image is miss alt text.</a:t>
            </a:r>
          </a:p>
        </p:txBody>
      </p:sp>
    </p:spTree>
    <p:extLst>
      <p:ext uri="{BB962C8B-B14F-4D97-AF65-F5344CB8AC3E}">
        <p14:creationId xmlns:p14="http://schemas.microsoft.com/office/powerpoint/2010/main" val="202049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err="1"/>
              <a:t>Jupyter</a:t>
            </a:r>
            <a:r>
              <a:rPr lang="en-US" b="1" dirty="0"/>
              <a:t> Notebook Contributor</a:t>
            </a:r>
          </a:p>
        </p:txBody>
      </p:sp>
      <p:pic>
        <p:nvPicPr>
          <p:cNvPr id="6" name="Picture 5" descr="Screenshot of Jupyter Contributor Guid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326" y="1114303"/>
            <a:ext cx="9503044" cy="5492867"/>
          </a:xfrm>
          <a:prstGeom prst="rect">
            <a:avLst/>
          </a:prstGeom>
        </p:spPr>
      </p:pic>
    </p:spTree>
    <p:extLst>
      <p:ext uri="{BB962C8B-B14F-4D97-AF65-F5344CB8AC3E}">
        <p14:creationId xmlns:p14="http://schemas.microsoft.com/office/powerpoint/2010/main" val="142856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err="1"/>
              <a:t>Jupyter</a:t>
            </a:r>
            <a:r>
              <a:rPr lang="en-US" b="1" dirty="0"/>
              <a:t> Notebook GitHub Issue List </a:t>
            </a:r>
          </a:p>
        </p:txBody>
      </p:sp>
      <p:pic>
        <p:nvPicPr>
          <p:cNvPr id="5" name="Picture 4" descr="Screenshot of GitHub displaying the Accessibility update to notebook.html missing alt text issue #3226. " title="Jupyter Notebook GitHub Rep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421" y="1137188"/>
            <a:ext cx="9887918" cy="5360831"/>
          </a:xfrm>
          <a:prstGeom prst="rect">
            <a:avLst/>
          </a:prstGeom>
        </p:spPr>
      </p:pic>
    </p:spTree>
    <p:extLst>
      <p:ext uri="{BB962C8B-B14F-4D97-AF65-F5344CB8AC3E}">
        <p14:creationId xmlns:p14="http://schemas.microsoft.com/office/powerpoint/2010/main" val="129753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err="1"/>
              <a:t>Jupyter</a:t>
            </a:r>
            <a:r>
              <a:rPr lang="en-US" b="1" dirty="0"/>
              <a:t> Notebook Accessibility Issue</a:t>
            </a:r>
          </a:p>
        </p:txBody>
      </p:sp>
      <p:pic>
        <p:nvPicPr>
          <p:cNvPr id="3" name="Picture 2" descr="Screenshot of the content of issue#3226" title="Jupyter Notebook GitHub Repository"/>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467" y="1413791"/>
            <a:ext cx="11437749" cy="3951856"/>
          </a:xfrm>
          <a:prstGeom prst="rect">
            <a:avLst/>
          </a:prstGeom>
        </p:spPr>
      </p:pic>
    </p:spTree>
    <p:extLst>
      <p:ext uri="{BB962C8B-B14F-4D97-AF65-F5344CB8AC3E}">
        <p14:creationId xmlns:p14="http://schemas.microsoft.com/office/powerpoint/2010/main" val="70763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C3781-E7BE-F64A-9661-3342952CC52A}"/>
              </a:ext>
            </a:extLst>
          </p:cNvPr>
          <p:cNvSpPr>
            <a:spLocks noGrp="1"/>
          </p:cNvSpPr>
          <p:nvPr>
            <p:ph type="title"/>
          </p:nvPr>
        </p:nvSpPr>
        <p:spPr/>
        <p:txBody>
          <a:bodyPr vert="horz" lIns="91440" tIns="45720" rIns="91440" bIns="45720" rtlCol="0" anchor="b">
            <a:normAutofit/>
          </a:bodyPr>
          <a:lstStyle/>
          <a:p>
            <a:r>
              <a:rPr lang="en-US" b="1" dirty="0"/>
              <a:t>Live Demo</a:t>
            </a:r>
          </a:p>
        </p:txBody>
      </p:sp>
      <p:sp>
        <p:nvSpPr>
          <p:cNvPr id="5" name="TextBox 4">
            <a:extLst>
              <a:ext uri="{FF2B5EF4-FFF2-40B4-BE49-F238E27FC236}">
                <a16:creationId xmlns:a16="http://schemas.microsoft.com/office/drawing/2014/main" id="{E5E08651-EC6F-1F47-9C9A-A8CD0A69E3DD}"/>
              </a:ext>
            </a:extLst>
          </p:cNvPr>
          <p:cNvSpPr txBox="1"/>
          <p:nvPr/>
        </p:nvSpPr>
        <p:spPr>
          <a:xfrm>
            <a:off x="566535" y="1132114"/>
            <a:ext cx="9978887" cy="646990"/>
          </a:xfrm>
          <a:prstGeom prst="rect">
            <a:avLst/>
          </a:prstGeom>
        </p:spPr>
        <p:txBody>
          <a:bodyPr vert="horz" lIns="91440" tIns="45720" rIns="91440" bIns="45720" rtlCol="0" anchor="b">
            <a:noAutofit/>
          </a:bodyPr>
          <a:lstStyle>
            <a:lvl1pPr defTabSz="914400" eaLnBrk="1" latinLnBrk="0" hangingPunct="1">
              <a:lnSpc>
                <a:spcPct val="90000"/>
              </a:lnSpc>
              <a:buNone/>
              <a:defRPr lang="en-US" sz="2800" b="1" dirty="0">
                <a:solidFill>
                  <a:srgbClr val="005426"/>
                </a:solidFill>
                <a:latin typeface="Arial" panose="020B0604020202020204" pitchFamily="34" charset="0"/>
                <a:cs typeface="Arial" panose="020B0604020202020204" pitchFamily="34" charset="0"/>
              </a:defRPr>
            </a:lvl1pPr>
          </a:lstStyle>
          <a:p>
            <a:pPr algn="ctr"/>
            <a:r>
              <a:rPr lang="en-US" sz="4000" dirty="0"/>
              <a:t>Let’s Do Something!</a:t>
            </a:r>
          </a:p>
        </p:txBody>
      </p:sp>
      <p:sp>
        <p:nvSpPr>
          <p:cNvPr id="2" name="TextBox 1">
            <a:extLst>
              <a:ext uri="{FF2B5EF4-FFF2-40B4-BE49-F238E27FC236}">
                <a16:creationId xmlns:a16="http://schemas.microsoft.com/office/drawing/2014/main" id="{C28FF58F-9F09-A74C-9C7B-A85AC5B8E31F}"/>
              </a:ext>
            </a:extLst>
          </p:cNvPr>
          <p:cNvSpPr txBox="1"/>
          <p:nvPr/>
        </p:nvSpPr>
        <p:spPr>
          <a:xfrm>
            <a:off x="609601" y="2536371"/>
            <a:ext cx="9935821" cy="2471058"/>
          </a:xfrm>
          <a:prstGeom prst="rect">
            <a:avLst/>
          </a:prstGeom>
          <a:noFill/>
        </p:spPr>
        <p:txBody>
          <a:bodyPr wrap="square" rtlCol="0">
            <a:normAutofit lnSpcReduction="10000"/>
          </a:bodyPr>
          <a:lstStyle/>
          <a:p>
            <a:r>
              <a:rPr lang="en-US" dirty="0"/>
              <a:t>During the live session at CSUN we contributed to the “Accessibility Interview Questions” open source project on GitHub.  Below are the links to the project’s repository, the Pull Request we opened, and the changes we submitted:</a:t>
            </a:r>
          </a:p>
          <a:p>
            <a:endParaRPr lang="en-US" dirty="0"/>
          </a:p>
          <a:p>
            <a:r>
              <a:rPr lang="en-US" dirty="0">
                <a:hlinkClick r:id="rId3"/>
              </a:rPr>
              <a:t>https://github.com/scottaohara/accessibility_interview_questions</a:t>
            </a:r>
            <a:endParaRPr lang="en-US" dirty="0"/>
          </a:p>
          <a:p>
            <a:endParaRPr lang="en-US" dirty="0"/>
          </a:p>
          <a:p>
            <a:r>
              <a:rPr lang="en-US" dirty="0">
                <a:hlinkClick r:id="rId4"/>
              </a:rPr>
              <a:t>https://github.com/scottaohara/accessibility_interview_questions/pull/9</a:t>
            </a:r>
            <a:endParaRPr lang="en-US" dirty="0"/>
          </a:p>
          <a:p>
            <a:endParaRPr lang="en-US" dirty="0"/>
          </a:p>
          <a:p>
            <a:r>
              <a:rPr lang="en-US" dirty="0">
                <a:hlinkClick r:id="rId5"/>
              </a:rPr>
              <a:t>https://github.com/scottaohara/accessibility_interview_questions/pull/9/files</a:t>
            </a:r>
            <a:endParaRPr lang="en-US" dirty="0"/>
          </a:p>
          <a:p>
            <a:endParaRPr lang="en-US" dirty="0"/>
          </a:p>
        </p:txBody>
      </p:sp>
    </p:spTree>
    <p:extLst>
      <p:ext uri="{BB962C8B-B14F-4D97-AF65-F5344CB8AC3E}">
        <p14:creationId xmlns:p14="http://schemas.microsoft.com/office/powerpoint/2010/main" val="244344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45399D-6EAB-4154-AC80-A9C211176589}"/>
              </a:ext>
            </a:extLst>
          </p:cNvPr>
          <p:cNvSpPr>
            <a:spLocks noGrp="1"/>
          </p:cNvSpPr>
          <p:nvPr>
            <p:ph type="title"/>
          </p:nvPr>
        </p:nvSpPr>
        <p:spPr/>
        <p:txBody>
          <a:bodyPr vert="horz" lIns="91440" tIns="45720" rIns="91440" bIns="45720" rtlCol="0" anchor="b">
            <a:normAutofit/>
          </a:bodyPr>
          <a:lstStyle/>
          <a:p>
            <a:r>
              <a:rPr lang="en-US" b="1" dirty="0"/>
              <a:t>Va11yS – Verified Accessibility Samples</a:t>
            </a:r>
          </a:p>
        </p:txBody>
      </p:sp>
      <p:sp>
        <p:nvSpPr>
          <p:cNvPr id="4" name="Content Placeholder 3">
            <a:extLst>
              <a:ext uri="{FF2B5EF4-FFF2-40B4-BE49-F238E27FC236}">
                <a16:creationId xmlns:a16="http://schemas.microsoft.com/office/drawing/2014/main" id="{0C855397-23AD-4A0B-9B6D-D4A70D82E06D}"/>
              </a:ext>
            </a:extLst>
          </p:cNvPr>
          <p:cNvSpPr>
            <a:spLocks noGrp="1"/>
          </p:cNvSpPr>
          <p:nvPr>
            <p:ph idx="1"/>
          </p:nvPr>
        </p:nvSpPr>
        <p:spPr>
          <a:xfrm>
            <a:off x="609600" y="1188720"/>
            <a:ext cx="10962640" cy="5335904"/>
          </a:xfrm>
        </p:spPr>
        <p:txBody>
          <a:bodyPr>
            <a:normAutofit lnSpcReduction="10000"/>
          </a:bodyPr>
          <a:lstStyle/>
          <a:p>
            <a:r>
              <a:rPr lang="en-US" dirty="0">
                <a:hlinkClick r:id="rId2"/>
              </a:rPr>
              <a:t>ibma.github.io/Va11yS/</a:t>
            </a:r>
            <a:r>
              <a:rPr lang="en-US" dirty="0"/>
              <a:t>  |  </a:t>
            </a:r>
            <a:r>
              <a:rPr lang="en-US" dirty="0">
                <a:hlinkClick r:id="rId3"/>
              </a:rPr>
              <a:t>github.com/IBMa/Va11yS</a:t>
            </a:r>
            <a:endParaRPr lang="en-US" dirty="0"/>
          </a:p>
          <a:p>
            <a:r>
              <a:rPr lang="en-US" dirty="0"/>
              <a:t>~200 WCAG Techniques</a:t>
            </a:r>
          </a:p>
          <a:p>
            <a:pPr lvl="1"/>
            <a:r>
              <a:rPr lang="en-US" dirty="0"/>
              <a:t>HTML</a:t>
            </a:r>
          </a:p>
          <a:p>
            <a:pPr lvl="1"/>
            <a:r>
              <a:rPr lang="en-US" dirty="0"/>
              <a:t>ARIA</a:t>
            </a:r>
          </a:p>
          <a:p>
            <a:pPr lvl="1"/>
            <a:r>
              <a:rPr lang="en-US" dirty="0"/>
              <a:t>General</a:t>
            </a:r>
          </a:p>
          <a:p>
            <a:pPr lvl="1"/>
            <a:r>
              <a:rPr lang="en-US" dirty="0"/>
              <a:t>React</a:t>
            </a:r>
          </a:p>
          <a:p>
            <a:r>
              <a:rPr lang="en-US" dirty="0"/>
              <a:t>Test platforms</a:t>
            </a:r>
          </a:p>
          <a:p>
            <a:pPr lvl="1"/>
            <a:r>
              <a:rPr lang="en-US" dirty="0"/>
              <a:t>Windows / JAWS</a:t>
            </a:r>
          </a:p>
          <a:p>
            <a:pPr lvl="1"/>
            <a:r>
              <a:rPr lang="en-US" dirty="0"/>
              <a:t>iOS / VoiceOver</a:t>
            </a:r>
          </a:p>
          <a:p>
            <a:pPr lvl="1"/>
            <a:r>
              <a:rPr lang="en-US" dirty="0"/>
              <a:t>Android / Talkback</a:t>
            </a:r>
          </a:p>
          <a:p>
            <a:r>
              <a:rPr lang="en-US" dirty="0"/>
              <a:t>Travis CI, aat/karma</a:t>
            </a:r>
          </a:p>
          <a:p>
            <a:r>
              <a:rPr lang="en-US" dirty="0"/>
              <a:t>73 Stargazers / 16 Forks</a:t>
            </a:r>
          </a:p>
          <a:p>
            <a:pPr marL="45720" indent="0">
              <a:buNone/>
            </a:pPr>
            <a:endParaRPr lang="en-US" dirty="0"/>
          </a:p>
          <a:p>
            <a:pPr marL="45720" indent="0">
              <a:buNone/>
            </a:pPr>
            <a:r>
              <a:rPr lang="en-US" sz="2200" b="1" dirty="0"/>
              <a:t>2018 Plans</a:t>
            </a:r>
          </a:p>
          <a:p>
            <a:pPr lvl="1"/>
            <a:r>
              <a:rPr lang="en-US" dirty="0"/>
              <a:t>More samples (React, Angular, CSS, Swift etc.)</a:t>
            </a:r>
          </a:p>
          <a:p>
            <a:pPr lvl="1"/>
            <a:r>
              <a:rPr lang="en-US" dirty="0"/>
              <a:t>Integrate into DAP / aat rulesets</a:t>
            </a:r>
          </a:p>
          <a:p>
            <a:pPr lvl="1"/>
            <a:r>
              <a:rPr lang="en-US" dirty="0"/>
              <a:t>WCAG 2.1 Techniques</a:t>
            </a:r>
          </a:p>
          <a:p>
            <a:endParaRPr lang="en-US" dirty="0"/>
          </a:p>
        </p:txBody>
      </p:sp>
      <p:pic>
        <p:nvPicPr>
          <p:cNvPr id="2" name="Picture 1" descr="Logos for W3C WCAG, Travis CI, HTML5, Open Source, Android, GitHub, iOS, React, Karma, JAWS, Windows">
            <a:extLst>
              <a:ext uri="{FF2B5EF4-FFF2-40B4-BE49-F238E27FC236}">
                <a16:creationId xmlns:a16="http://schemas.microsoft.com/office/drawing/2014/main" id="{7FF7BE1A-DE7C-F140-A9CA-C85BBABDD6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9940" y="1665922"/>
            <a:ext cx="5702300" cy="4381500"/>
          </a:xfrm>
          <a:prstGeom prst="rect">
            <a:avLst/>
          </a:prstGeom>
        </p:spPr>
      </p:pic>
    </p:spTree>
    <p:extLst>
      <p:ext uri="{BB962C8B-B14F-4D97-AF65-F5344CB8AC3E}">
        <p14:creationId xmlns:p14="http://schemas.microsoft.com/office/powerpoint/2010/main" val="99911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CA65-8DC4-E943-82E5-49D4197734FF}"/>
              </a:ext>
            </a:extLst>
          </p:cNvPr>
          <p:cNvSpPr>
            <a:spLocks noGrp="1"/>
          </p:cNvSpPr>
          <p:nvPr>
            <p:ph type="title"/>
          </p:nvPr>
        </p:nvSpPr>
        <p:spPr/>
        <p:txBody>
          <a:bodyPr vert="horz" lIns="91440" tIns="45720" rIns="91440" bIns="45720" rtlCol="0" anchor="b">
            <a:normAutofit/>
          </a:bodyPr>
          <a:lstStyle/>
          <a:p>
            <a:r>
              <a:rPr lang="en-US" b="1" dirty="0"/>
              <a:t>Va11yS – Listing of Samples</a:t>
            </a:r>
          </a:p>
        </p:txBody>
      </p:sp>
      <p:pic>
        <p:nvPicPr>
          <p:cNvPr id="3" name="Picture 2" descr="Screenshot of Va11yS website showing a table of content for the whole site and a portion of the table of oontents for the HTML techniques.">
            <a:extLst>
              <a:ext uri="{FF2B5EF4-FFF2-40B4-BE49-F238E27FC236}">
                <a16:creationId xmlns:a16="http://schemas.microsoft.com/office/drawing/2014/main" id="{7342D300-CCB7-DB48-B47C-A349DC1AD6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069562"/>
            <a:ext cx="9893300" cy="5549900"/>
          </a:xfrm>
          <a:prstGeom prst="rect">
            <a:avLst/>
          </a:prstGeom>
        </p:spPr>
      </p:pic>
    </p:spTree>
    <p:extLst>
      <p:ext uri="{BB962C8B-B14F-4D97-AF65-F5344CB8AC3E}">
        <p14:creationId xmlns:p14="http://schemas.microsoft.com/office/powerpoint/2010/main" val="161387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827E2-EF50-244A-8881-19989C6552AB}"/>
              </a:ext>
            </a:extLst>
          </p:cNvPr>
          <p:cNvSpPr>
            <a:spLocks noGrp="1"/>
          </p:cNvSpPr>
          <p:nvPr>
            <p:ph type="title"/>
          </p:nvPr>
        </p:nvSpPr>
        <p:spPr/>
        <p:txBody>
          <a:bodyPr vert="horz" lIns="91440" tIns="45720" rIns="91440" bIns="45720" rtlCol="0" anchor="b">
            <a:normAutofit/>
          </a:bodyPr>
          <a:lstStyle/>
          <a:p>
            <a:r>
              <a:rPr lang="en-US" b="1" dirty="0"/>
              <a:t>Va11yS – Sample Page</a:t>
            </a:r>
          </a:p>
        </p:txBody>
      </p:sp>
      <p:pic>
        <p:nvPicPr>
          <p:cNvPr id="2" name="Picture 1" descr="Screenshot showing how a Va11yS technique page has three sections:  First the actual example itself, second links to the source code and snippet for the example, and third test results using various sceen readers on the sample.">
            <a:extLst>
              <a:ext uri="{FF2B5EF4-FFF2-40B4-BE49-F238E27FC236}">
                <a16:creationId xmlns:a16="http://schemas.microsoft.com/office/drawing/2014/main" id="{9CCFCBD6-6BEC-F540-BB0C-10576367B4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4118" y="1051033"/>
            <a:ext cx="6663722" cy="5690972"/>
          </a:xfrm>
          <a:prstGeom prst="rect">
            <a:avLst/>
          </a:prstGeom>
        </p:spPr>
      </p:pic>
    </p:spTree>
    <p:extLst>
      <p:ext uri="{BB962C8B-B14F-4D97-AF65-F5344CB8AC3E}">
        <p14:creationId xmlns:p14="http://schemas.microsoft.com/office/powerpoint/2010/main" val="590907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565" y="1843564"/>
            <a:ext cx="9841948" cy="1878787"/>
          </a:xfrm>
          <a:prstGeom prst="rect">
            <a:avLst/>
          </a:prstGeom>
        </p:spPr>
        <p:txBody>
          <a:bodyPr>
            <a:normAutofit/>
          </a:bodyPr>
          <a:lstStyle/>
          <a:p>
            <a:pPr algn="ctr"/>
            <a:r>
              <a:rPr lang="en-US" sz="6000" b="1" dirty="0">
                <a:latin typeface="IBM Plex Sans" panose="020B0503050000000000" pitchFamily="34" charset="77"/>
              </a:rPr>
              <a:t>Why contribute to open source projects?</a:t>
            </a:r>
          </a:p>
        </p:txBody>
      </p:sp>
    </p:spTree>
    <p:extLst>
      <p:ext uri="{BB962C8B-B14F-4D97-AF65-F5344CB8AC3E}">
        <p14:creationId xmlns:p14="http://schemas.microsoft.com/office/powerpoint/2010/main" val="131417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6C81-5192-AE40-93C8-1FB87A2CC2F5}"/>
              </a:ext>
            </a:extLst>
          </p:cNvPr>
          <p:cNvSpPr>
            <a:spLocks noGrp="1"/>
          </p:cNvSpPr>
          <p:nvPr>
            <p:ph type="title"/>
          </p:nvPr>
        </p:nvSpPr>
        <p:spPr/>
        <p:txBody>
          <a:bodyPr vert="horz" lIns="91440" tIns="45720" rIns="91440" bIns="45720" rtlCol="0" anchor="b">
            <a:normAutofit/>
          </a:bodyPr>
          <a:lstStyle/>
          <a:p>
            <a:r>
              <a:rPr lang="en-US" b="1" dirty="0"/>
              <a:t>Va11yS – GitHub Repository</a:t>
            </a:r>
          </a:p>
        </p:txBody>
      </p:sp>
      <p:pic>
        <p:nvPicPr>
          <p:cNvPr id="3" name="Picture 2" descr="Screenshot of the Vall1yS repository on GitHub.">
            <a:extLst>
              <a:ext uri="{FF2B5EF4-FFF2-40B4-BE49-F238E27FC236}">
                <a16:creationId xmlns:a16="http://schemas.microsoft.com/office/drawing/2014/main" id="{2F064FCE-9B2D-D64E-B620-E4154EC5F6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1787" y="1079556"/>
            <a:ext cx="7268383" cy="5778444"/>
          </a:xfrm>
          <a:prstGeom prst="rect">
            <a:avLst/>
          </a:prstGeom>
        </p:spPr>
      </p:pic>
    </p:spTree>
    <p:extLst>
      <p:ext uri="{BB962C8B-B14F-4D97-AF65-F5344CB8AC3E}">
        <p14:creationId xmlns:p14="http://schemas.microsoft.com/office/powerpoint/2010/main" val="3624284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CDF838-85E6-3640-9522-EFFC907C123A}"/>
              </a:ext>
            </a:extLst>
          </p:cNvPr>
          <p:cNvSpPr>
            <a:spLocks noGrp="1"/>
          </p:cNvSpPr>
          <p:nvPr>
            <p:ph type="title"/>
          </p:nvPr>
        </p:nvSpPr>
        <p:spPr/>
        <p:txBody>
          <a:bodyPr vert="horz" lIns="91440" tIns="45720" rIns="91440" bIns="45720" rtlCol="0" anchor="b">
            <a:normAutofit/>
          </a:bodyPr>
          <a:lstStyle/>
          <a:p>
            <a:r>
              <a:rPr lang="en-US" b="1" dirty="0"/>
              <a:t>Va11yS – Automated Accessibility Testing</a:t>
            </a:r>
          </a:p>
        </p:txBody>
      </p:sp>
      <p:pic>
        <p:nvPicPr>
          <p:cNvPr id="7" name="Picture 6" descr="Screen shots of automated accessibility testing running on Travis CI.  Shows 172 pages checked and 172 pages passing.  Executed in 13 seconds.&#10;&#10;Logos from GitHub, Travis CI, Karma, and @ibma aat all shown.  All of these are used in the automated testing process.">
            <a:extLst>
              <a:ext uri="{FF2B5EF4-FFF2-40B4-BE49-F238E27FC236}">
                <a16:creationId xmlns:a16="http://schemas.microsoft.com/office/drawing/2014/main" id="{6201E7D0-B103-DF4F-98A9-6925369A62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892" y="1106771"/>
            <a:ext cx="12103100" cy="5461000"/>
          </a:xfrm>
          <a:prstGeom prst="rect">
            <a:avLst/>
          </a:prstGeom>
        </p:spPr>
      </p:pic>
    </p:spTree>
    <p:extLst>
      <p:ext uri="{BB962C8B-B14F-4D97-AF65-F5344CB8AC3E}">
        <p14:creationId xmlns:p14="http://schemas.microsoft.com/office/powerpoint/2010/main" val="92091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043" y="0"/>
            <a:ext cx="9892757" cy="893406"/>
          </a:xfrm>
        </p:spPr>
        <p:txBody>
          <a:bodyPr/>
          <a:lstStyle/>
          <a:p>
            <a:r>
              <a:rPr lang="en-US" b="1" dirty="0"/>
              <a:t>Resources - Common Tools</a:t>
            </a:r>
          </a:p>
        </p:txBody>
      </p:sp>
      <p:sp>
        <p:nvSpPr>
          <p:cNvPr id="4" name="TextBox 3">
            <a:extLst>
              <a:ext uri="{FF2B5EF4-FFF2-40B4-BE49-F238E27FC236}">
                <a16:creationId xmlns:a16="http://schemas.microsoft.com/office/drawing/2014/main" id="{742414EB-6CA5-3F4F-A9D0-AD8E7AAC155E}"/>
              </a:ext>
            </a:extLst>
          </p:cNvPr>
          <p:cNvSpPr txBox="1"/>
          <p:nvPr/>
        </p:nvSpPr>
        <p:spPr>
          <a:xfrm>
            <a:off x="561043" y="1533149"/>
            <a:ext cx="4890238" cy="4887733"/>
          </a:xfrm>
          <a:prstGeom prst="rect">
            <a:avLst/>
          </a:prstGeom>
          <a:noFill/>
        </p:spPr>
        <p:txBody>
          <a:bodyPr wrap="square" rtlCol="0">
            <a:normAutofit/>
          </a:bodyPr>
          <a:lstStyle/>
          <a:p>
            <a:r>
              <a:rPr lang="en-US" sz="2400" dirty="0">
                <a:solidFill>
                  <a:srgbClr val="005426"/>
                </a:solidFill>
              </a:rPr>
              <a:t>Repository</a:t>
            </a:r>
          </a:p>
          <a:p>
            <a:pPr marL="285750" indent="-285750">
              <a:buFont typeface="Arial" charset="0"/>
              <a:buChar char="•"/>
            </a:pPr>
            <a:r>
              <a:rPr lang="en-US" dirty="0"/>
              <a:t>GitHub - </a:t>
            </a:r>
            <a:r>
              <a:rPr lang="en-US" dirty="0">
                <a:hlinkClick r:id="rId3"/>
              </a:rPr>
              <a:t>github.com</a:t>
            </a:r>
            <a:endParaRPr lang="en-US" dirty="0"/>
          </a:p>
          <a:p>
            <a:pPr marL="285750" indent="-285750">
              <a:buFont typeface="Arial" charset="0"/>
              <a:buChar char="•"/>
            </a:pPr>
            <a:r>
              <a:rPr lang="en-US" dirty="0"/>
              <a:t>Bitbucket </a:t>
            </a:r>
          </a:p>
          <a:p>
            <a:pPr marL="285750" indent="-285750">
              <a:buFont typeface="Arial" charset="0"/>
              <a:buChar char="•"/>
            </a:pPr>
            <a:endParaRPr lang="en-US" dirty="0"/>
          </a:p>
          <a:p>
            <a:r>
              <a:rPr lang="en-US" sz="2400" dirty="0">
                <a:solidFill>
                  <a:srgbClr val="005426"/>
                </a:solidFill>
              </a:rPr>
              <a:t>Git</a:t>
            </a:r>
            <a:r>
              <a:rPr lang="en-US" dirty="0"/>
              <a:t> </a:t>
            </a:r>
            <a:r>
              <a:rPr lang="en-US" sz="2400" dirty="0">
                <a:solidFill>
                  <a:srgbClr val="005426"/>
                </a:solidFill>
              </a:rPr>
              <a:t>GUI</a:t>
            </a:r>
            <a:r>
              <a:rPr lang="en-US" dirty="0"/>
              <a:t> </a:t>
            </a:r>
            <a:r>
              <a:rPr lang="en-US" sz="2400" dirty="0">
                <a:solidFill>
                  <a:srgbClr val="005426"/>
                </a:solidFill>
              </a:rPr>
              <a:t>Clients</a:t>
            </a:r>
          </a:p>
          <a:p>
            <a:pPr marL="285750" indent="-285750">
              <a:buFont typeface="Arial" panose="020B0604020202020204" pitchFamily="34" charset="0"/>
              <a:buChar char="•"/>
            </a:pPr>
            <a:r>
              <a:rPr lang="en-US" dirty="0"/>
              <a:t>GitHub Desktop -  </a:t>
            </a:r>
            <a:r>
              <a:rPr lang="en-US" dirty="0">
                <a:hlinkClick r:id="rId4"/>
              </a:rPr>
              <a:t>desktop.github.com</a:t>
            </a:r>
            <a:endParaRPr lang="en-US" dirty="0"/>
          </a:p>
          <a:p>
            <a:pPr marL="285750" indent="-285750">
              <a:buFont typeface="Arial" panose="020B0604020202020204" pitchFamily="34" charset="0"/>
              <a:buChar char="•"/>
            </a:pPr>
            <a:r>
              <a:rPr lang="en-US" dirty="0"/>
              <a:t>Fork - </a:t>
            </a:r>
            <a:r>
              <a:rPr lang="en-US" dirty="0">
                <a:hlinkClick r:id="rId5"/>
              </a:rPr>
              <a:t>git-fork.com</a:t>
            </a:r>
            <a:endParaRPr lang="en-US" dirty="0"/>
          </a:p>
          <a:p>
            <a:pPr marL="285750" indent="-285750">
              <a:buFont typeface="Arial" panose="020B0604020202020204" pitchFamily="34" charset="0"/>
              <a:buChar char="•"/>
            </a:pPr>
            <a:r>
              <a:rPr lang="en-US" dirty="0" err="1"/>
              <a:t>SourceTree</a:t>
            </a:r>
            <a:r>
              <a:rPr lang="en-US" dirty="0"/>
              <a:t> - </a:t>
            </a:r>
            <a:r>
              <a:rPr lang="en-US" dirty="0">
                <a:hlinkClick r:id="rId6"/>
              </a:rPr>
              <a:t>www.sourcetreeapp.com</a:t>
            </a:r>
            <a:endParaRPr lang="en-US" dirty="0"/>
          </a:p>
          <a:p>
            <a:pPr marL="285750" indent="-285750">
              <a:buFont typeface="Arial" panose="020B0604020202020204" pitchFamily="34" charset="0"/>
              <a:buChar char="•"/>
            </a:pPr>
            <a:r>
              <a:rPr lang="en-US" dirty="0"/>
              <a:t>Tower</a:t>
            </a:r>
          </a:p>
          <a:p>
            <a:pPr marL="285750" indent="-285750">
              <a:buFont typeface="Arial" panose="020B0604020202020204" pitchFamily="34" charset="0"/>
              <a:buChar char="•"/>
            </a:pPr>
            <a:r>
              <a:rPr lang="en-US" dirty="0"/>
              <a:t>GitKraken</a:t>
            </a:r>
          </a:p>
          <a:p>
            <a:endParaRPr lang="en-US" dirty="0"/>
          </a:p>
          <a:p>
            <a:r>
              <a:rPr lang="en-US" sz="2400" dirty="0">
                <a:solidFill>
                  <a:srgbClr val="005426"/>
                </a:solidFill>
              </a:rPr>
              <a:t>IDE</a:t>
            </a:r>
          </a:p>
          <a:p>
            <a:pPr marL="285750" indent="-285750">
              <a:buFont typeface="Arial" panose="020B0604020202020204" pitchFamily="34" charset="0"/>
              <a:buChar char="•"/>
            </a:pPr>
            <a:r>
              <a:rPr lang="en-US" dirty="0"/>
              <a:t>VS Code - </a:t>
            </a:r>
            <a:r>
              <a:rPr lang="en-US" dirty="0">
                <a:hlinkClick r:id="rId7"/>
              </a:rPr>
              <a:t>code.visualstudio.com</a:t>
            </a:r>
            <a:endParaRPr lang="en-US" dirty="0"/>
          </a:p>
          <a:p>
            <a:pPr marL="285750" indent="-285750">
              <a:buFont typeface="Arial" panose="020B0604020202020204" pitchFamily="34" charset="0"/>
              <a:buChar char="•"/>
            </a:pPr>
            <a:r>
              <a:rPr lang="en-US" dirty="0"/>
              <a:t>Sublime Text - </a:t>
            </a:r>
            <a:r>
              <a:rPr lang="en-US" dirty="0">
                <a:hlinkClick r:id="rId8"/>
              </a:rPr>
              <a:t>www.sublimetext.com</a:t>
            </a:r>
            <a:endParaRPr lang="en-US" dirty="0"/>
          </a:p>
          <a:p>
            <a:pPr marL="285750" indent="-285750">
              <a:buFont typeface="Arial" panose="020B0604020202020204" pitchFamily="34" charset="0"/>
              <a:buChar char="•"/>
            </a:pPr>
            <a:r>
              <a:rPr lang="en-US" dirty="0"/>
              <a:t>Brackets - </a:t>
            </a:r>
            <a:r>
              <a:rPr lang="en-US" dirty="0">
                <a:hlinkClick r:id="rId9"/>
              </a:rPr>
              <a:t>brackets.io</a:t>
            </a:r>
            <a:endParaRPr lang="en-US" dirty="0"/>
          </a:p>
          <a:p>
            <a:pPr marL="285750" indent="-285750">
              <a:buFont typeface="Arial" panose="020B0604020202020204" pitchFamily="34" charset="0"/>
              <a:buChar char="•"/>
            </a:pPr>
            <a:r>
              <a:rPr lang="en-US" dirty="0"/>
              <a:t>Atom - </a:t>
            </a:r>
            <a:r>
              <a:rPr lang="en-US" dirty="0">
                <a:hlinkClick r:id="rId10"/>
              </a:rPr>
              <a:t>atom.io </a:t>
            </a:r>
            <a:endParaRPr lang="en-US" dirty="0"/>
          </a:p>
          <a:p>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59A4A8B4-4976-A64F-988E-F3F6CCF95B0B}"/>
              </a:ext>
            </a:extLst>
          </p:cNvPr>
          <p:cNvSpPr txBox="1"/>
          <p:nvPr/>
        </p:nvSpPr>
        <p:spPr>
          <a:xfrm>
            <a:off x="6032145" y="1533149"/>
            <a:ext cx="5925616" cy="4887733"/>
          </a:xfrm>
          <a:prstGeom prst="rect">
            <a:avLst/>
          </a:prstGeom>
          <a:noFill/>
        </p:spPr>
        <p:txBody>
          <a:bodyPr wrap="square" rtlCol="0">
            <a:normAutofit/>
          </a:bodyPr>
          <a:lstStyle/>
          <a:p>
            <a:r>
              <a:rPr lang="en-US" sz="2400" dirty="0">
                <a:solidFill>
                  <a:srgbClr val="005426"/>
                </a:solidFill>
              </a:rPr>
              <a:t>Accessibility Testing</a:t>
            </a:r>
          </a:p>
          <a:p>
            <a:pPr marL="285750" indent="-285750">
              <a:buFont typeface="Arial" charset="0"/>
              <a:buChar char="•"/>
            </a:pPr>
            <a:r>
              <a:rPr lang="en-US" dirty="0"/>
              <a:t>Dynamic Assessment Plug-in (DAP) - </a:t>
            </a:r>
            <a:r>
              <a:rPr lang="en-US" dirty="0">
                <a:hlinkClick r:id="rId11"/>
              </a:rPr>
              <a:t>aat.mybluemix.net</a:t>
            </a:r>
            <a:endParaRPr lang="en-US" dirty="0"/>
          </a:p>
          <a:p>
            <a:pPr marL="285750" indent="-285750">
              <a:buFont typeface="Arial" charset="0"/>
              <a:buChar char="•"/>
            </a:pPr>
            <a:r>
              <a:rPr lang="en-US" dirty="0"/>
              <a:t>Lighthouse (Chrome Dev Tools)</a:t>
            </a:r>
          </a:p>
          <a:p>
            <a:pPr marL="285750" indent="-285750">
              <a:buFont typeface="Arial" charset="0"/>
              <a:buChar char="•"/>
            </a:pPr>
            <a:r>
              <a:rPr lang="en-US" dirty="0"/>
              <a:t>aXe</a:t>
            </a:r>
          </a:p>
          <a:p>
            <a:endParaRPr lang="en-US" dirty="0"/>
          </a:p>
          <a:p>
            <a:r>
              <a:rPr lang="en-US" sz="2400" dirty="0">
                <a:solidFill>
                  <a:srgbClr val="005426"/>
                </a:solidFill>
              </a:rPr>
              <a:t>Automated Testing</a:t>
            </a:r>
          </a:p>
          <a:p>
            <a:pPr marL="285750" indent="-285750">
              <a:buFont typeface="Arial" panose="020B0604020202020204" pitchFamily="34" charset="0"/>
              <a:buChar char="•"/>
            </a:pPr>
            <a:r>
              <a:rPr lang="en-US" dirty="0"/>
              <a:t>Automated Accessibility Tester (AAT) - </a:t>
            </a:r>
            <a:r>
              <a:rPr lang="en-US" dirty="0">
                <a:hlinkClick r:id="rId11"/>
              </a:rPr>
              <a:t>aat.mybluemix.net</a:t>
            </a:r>
            <a:endParaRPr lang="en-US" dirty="0"/>
          </a:p>
          <a:p>
            <a:pPr marL="285750" indent="-285750">
              <a:buFont typeface="Arial" panose="020B0604020202020204" pitchFamily="34" charset="0"/>
              <a:buChar char="•"/>
            </a:pPr>
            <a:r>
              <a:rPr lang="en-US" dirty="0"/>
              <a:t>aXe-core</a:t>
            </a:r>
          </a:p>
          <a:p>
            <a:pPr marL="285750" indent="-285750">
              <a:buFont typeface="Arial" panose="020B0604020202020204" pitchFamily="34" charset="0"/>
              <a:buChar char="•"/>
            </a:pPr>
            <a:r>
              <a:rPr lang="en-US" dirty="0"/>
              <a:t>Karma, Selenium</a:t>
            </a:r>
          </a:p>
          <a:p>
            <a:pPr marL="285750" indent="-285750">
              <a:buFont typeface="Arial" panose="020B0604020202020204" pitchFamily="34" charset="0"/>
              <a:buChar char="•"/>
            </a:pPr>
            <a:r>
              <a:rPr lang="en-US" dirty="0"/>
              <a:t>Travis CI</a:t>
            </a:r>
          </a:p>
          <a:p>
            <a:endParaRPr lang="en-US" dirty="0"/>
          </a:p>
          <a:p>
            <a:endParaRPr lang="en-US" dirty="0"/>
          </a:p>
          <a:p>
            <a:pPr marL="285750" indent="-285750">
              <a:buFont typeface="Arial" panose="020B0604020202020204" pitchFamily="34" charset="0"/>
              <a:buChar char="•"/>
            </a:pPr>
            <a:endParaRPr lang="en-US" dirty="0"/>
          </a:p>
        </p:txBody>
      </p:sp>
      <p:pic>
        <p:nvPicPr>
          <p:cNvPr id="15" name="Picture 14" descr="Logos for GitHub, GitHub Desktop Client, Visual Studio Code, Dynamic Assessment Plugin, and Automated Accessibility Tester + Karma">
            <a:extLst>
              <a:ext uri="{FF2B5EF4-FFF2-40B4-BE49-F238E27FC236}">
                <a16:creationId xmlns:a16="http://schemas.microsoft.com/office/drawing/2014/main" id="{9120130E-B91E-D649-86A9-00A78E25314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41020" y="5583548"/>
            <a:ext cx="4316741" cy="837334"/>
          </a:xfrm>
          <a:prstGeom prst="rect">
            <a:avLst/>
          </a:prstGeom>
        </p:spPr>
      </p:pic>
    </p:spTree>
    <p:extLst>
      <p:ext uri="{BB962C8B-B14F-4D97-AF65-F5344CB8AC3E}">
        <p14:creationId xmlns:p14="http://schemas.microsoft.com/office/powerpoint/2010/main" val="3033418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D61A-C2BE-B548-B924-A31018BAC81D}"/>
              </a:ext>
            </a:extLst>
          </p:cNvPr>
          <p:cNvSpPr>
            <a:spLocks noGrp="1"/>
          </p:cNvSpPr>
          <p:nvPr>
            <p:ph type="title"/>
          </p:nvPr>
        </p:nvSpPr>
        <p:spPr/>
        <p:txBody>
          <a:bodyPr vert="horz" lIns="91440" tIns="45720" rIns="91440" bIns="45720" rtlCol="0" anchor="b">
            <a:normAutofit/>
          </a:bodyPr>
          <a:lstStyle/>
          <a:p>
            <a:r>
              <a:rPr lang="en-US" b="1" dirty="0"/>
              <a:t>Resources</a:t>
            </a:r>
          </a:p>
        </p:txBody>
      </p:sp>
      <p:sp>
        <p:nvSpPr>
          <p:cNvPr id="5" name="TextBox 4">
            <a:extLst>
              <a:ext uri="{FF2B5EF4-FFF2-40B4-BE49-F238E27FC236}">
                <a16:creationId xmlns:a16="http://schemas.microsoft.com/office/drawing/2014/main" id="{3B46CC57-8FB9-654D-900D-E2A7133A503C}"/>
              </a:ext>
            </a:extLst>
          </p:cNvPr>
          <p:cNvSpPr txBox="1"/>
          <p:nvPr/>
        </p:nvSpPr>
        <p:spPr>
          <a:xfrm>
            <a:off x="172279" y="1152937"/>
            <a:ext cx="11807686" cy="5565913"/>
          </a:xfrm>
          <a:prstGeom prst="rect">
            <a:avLst/>
          </a:prstGeom>
          <a:noFill/>
        </p:spPr>
        <p:txBody>
          <a:bodyPr wrap="square" rtlCol="0">
            <a:normAutofit lnSpcReduction="10000"/>
          </a:bodyPr>
          <a:lstStyle/>
          <a:p>
            <a:r>
              <a:rPr lang="en-US" dirty="0"/>
              <a:t>An Open Source Etiquette Guidebook by Kent </a:t>
            </a:r>
            <a:r>
              <a:rPr lang="en-US" dirty="0" err="1"/>
              <a:t>Dodds</a:t>
            </a:r>
            <a:r>
              <a:rPr lang="en-US" dirty="0"/>
              <a:t> and Sarah </a:t>
            </a:r>
            <a:r>
              <a:rPr lang="en-US" dirty="0" err="1"/>
              <a:t>Drasner</a:t>
            </a:r>
            <a:endParaRPr lang="en-US" dirty="0"/>
          </a:p>
          <a:p>
            <a:r>
              <a:rPr lang="en-US" dirty="0">
                <a:hlinkClick r:id="rId3"/>
              </a:rPr>
              <a:t>https://css-tricks.com/open-source-etiquette-guidebook/</a:t>
            </a:r>
            <a:endParaRPr lang="en-US" dirty="0"/>
          </a:p>
          <a:p>
            <a:endParaRPr lang="en-US" dirty="0"/>
          </a:p>
          <a:p>
            <a:r>
              <a:rPr lang="en-US" dirty="0"/>
              <a:t>How open source licenses work and how to add them to your projects</a:t>
            </a:r>
          </a:p>
          <a:p>
            <a:r>
              <a:rPr lang="en-US" dirty="0">
                <a:hlinkClick r:id="rId4"/>
              </a:rPr>
              <a:t>https://medium.freecodecamp.org/how-open-source-licenses-work-and-how-to-add-them-to-your-projects-34310c3cf94</a:t>
            </a:r>
            <a:endParaRPr lang="en-US" dirty="0"/>
          </a:p>
          <a:p>
            <a:br>
              <a:rPr lang="en-US" dirty="0"/>
            </a:br>
            <a:r>
              <a:rPr lang="en-US" dirty="0"/>
              <a:t>JAWS Wide Open – </a:t>
            </a:r>
            <a:r>
              <a:rPr lang="en-US" dirty="0" err="1"/>
              <a:t>Paciello</a:t>
            </a:r>
            <a:r>
              <a:rPr lang="en-US" dirty="0"/>
              <a:t> Group</a:t>
            </a:r>
          </a:p>
          <a:p>
            <a:r>
              <a:rPr lang="en-US" dirty="0">
                <a:hlinkClick r:id="rId5"/>
              </a:rPr>
              <a:t>https://developer.paciellogroup.com/blog/2017/10/jaws-wide-open/</a:t>
            </a:r>
            <a:endParaRPr lang="en-US" dirty="0"/>
          </a:p>
          <a:p>
            <a:endParaRPr lang="en-US" dirty="0"/>
          </a:p>
          <a:p>
            <a:r>
              <a:rPr lang="en-US" dirty="0"/>
              <a:t>Accessibility Interview Questions (Our demo / </a:t>
            </a:r>
            <a:r>
              <a:rPr lang="en-US" dirty="0" err="1"/>
              <a:t>souvenier</a:t>
            </a:r>
            <a:r>
              <a:rPr lang="en-US" dirty="0"/>
              <a:t>)</a:t>
            </a:r>
          </a:p>
          <a:p>
            <a:r>
              <a:rPr lang="en-US" dirty="0">
                <a:hlinkClick r:id="rId6"/>
              </a:rPr>
              <a:t>https://github.com/scottaohara/accessibility_interview_questions</a:t>
            </a:r>
            <a:endParaRPr lang="en-US" dirty="0"/>
          </a:p>
          <a:p>
            <a:endParaRPr lang="en-US" dirty="0"/>
          </a:p>
          <a:p>
            <a:r>
              <a:rPr lang="en-US" dirty="0" err="1"/>
              <a:t>Noopkat</a:t>
            </a:r>
            <a:r>
              <a:rPr lang="en-US" dirty="0"/>
              <a:t> – </a:t>
            </a:r>
            <a:r>
              <a:rPr lang="en-US" dirty="0" err="1"/>
              <a:t>Suz</a:t>
            </a:r>
            <a:r>
              <a:rPr lang="en-US" dirty="0"/>
              <a:t> Hinton</a:t>
            </a:r>
          </a:p>
          <a:p>
            <a:r>
              <a:rPr lang="en-US" dirty="0">
                <a:hlinkClick r:id="rId7"/>
              </a:rPr>
              <a:t>http://noopkat.com/</a:t>
            </a:r>
            <a:endParaRPr lang="en-US" dirty="0"/>
          </a:p>
          <a:p>
            <a:endParaRPr lang="en-US" dirty="0"/>
          </a:p>
          <a:p>
            <a:r>
              <a:rPr lang="en-US" dirty="0"/>
              <a:t>Becoming an Open Source Project Maintainer</a:t>
            </a:r>
          </a:p>
          <a:p>
            <a:r>
              <a:rPr lang="en-US" dirty="0">
                <a:hlinkClick r:id="rId8"/>
              </a:rPr>
              <a:t>https://kentcdodds.com/post/becoming-a-maintainer/</a:t>
            </a:r>
            <a:endParaRPr lang="en-US" dirty="0"/>
          </a:p>
          <a:p>
            <a:endParaRPr lang="en-US" dirty="0"/>
          </a:p>
          <a:p>
            <a:r>
              <a:rPr lang="en-US" dirty="0"/>
              <a:t>Verified Accessibility Samples (Va11yS)</a:t>
            </a:r>
          </a:p>
          <a:p>
            <a:r>
              <a:rPr lang="en-US" dirty="0">
                <a:hlinkClick r:id="rId9"/>
              </a:rPr>
              <a:t>https://ibma.github.io/Va11yS/</a:t>
            </a:r>
            <a:endParaRPr lang="en-US" dirty="0"/>
          </a:p>
        </p:txBody>
      </p:sp>
    </p:spTree>
    <p:extLst>
      <p:ext uri="{BB962C8B-B14F-4D97-AF65-F5344CB8AC3E}">
        <p14:creationId xmlns:p14="http://schemas.microsoft.com/office/powerpoint/2010/main" val="991294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02B6-DC1F-3B4E-9F06-7624EA0560DC}"/>
              </a:ext>
            </a:extLst>
          </p:cNvPr>
          <p:cNvSpPr>
            <a:spLocks noGrp="1"/>
          </p:cNvSpPr>
          <p:nvPr>
            <p:ph type="title"/>
          </p:nvPr>
        </p:nvSpPr>
        <p:spPr/>
        <p:txBody>
          <a:bodyPr vert="horz" lIns="91440" tIns="45720" rIns="91440" bIns="45720" rtlCol="0" anchor="b">
            <a:normAutofit/>
          </a:bodyPr>
          <a:lstStyle/>
          <a:p>
            <a:r>
              <a:rPr lang="en-US" b="1" dirty="0"/>
              <a:t>Thank You!</a:t>
            </a:r>
          </a:p>
        </p:txBody>
      </p:sp>
      <p:sp>
        <p:nvSpPr>
          <p:cNvPr id="3" name="TextBox 2">
            <a:extLst>
              <a:ext uri="{FF2B5EF4-FFF2-40B4-BE49-F238E27FC236}">
                <a16:creationId xmlns:a16="http://schemas.microsoft.com/office/drawing/2014/main" id="{6B77803B-1052-D242-8A3C-3FD423F6FC33}"/>
              </a:ext>
            </a:extLst>
          </p:cNvPr>
          <p:cNvSpPr txBox="1"/>
          <p:nvPr/>
        </p:nvSpPr>
        <p:spPr>
          <a:xfrm>
            <a:off x="609601" y="1828801"/>
            <a:ext cx="10575235" cy="3785652"/>
          </a:xfrm>
          <a:prstGeom prst="rect">
            <a:avLst/>
          </a:prstGeom>
          <a:noFill/>
        </p:spPr>
        <p:txBody>
          <a:bodyPr wrap="square" rtlCol="0">
            <a:spAutoFit/>
          </a:bodyPr>
          <a:lstStyle/>
          <a:p>
            <a:r>
              <a:rPr lang="en-US" sz="4800" dirty="0"/>
              <a:t>Questions?</a:t>
            </a:r>
          </a:p>
          <a:p>
            <a:endParaRPr lang="en-US" sz="4800" dirty="0"/>
          </a:p>
          <a:p>
            <a:r>
              <a:rPr lang="en-US" sz="4800" dirty="0"/>
              <a:t>Download this presentation:  </a:t>
            </a:r>
            <a:r>
              <a:rPr lang="en-US" sz="4800" dirty="0">
                <a:hlinkClick r:id="rId3"/>
              </a:rPr>
              <a:t>bit.ly/csun2018opensource</a:t>
            </a:r>
            <a:endParaRPr lang="en-US" sz="4800" dirty="0"/>
          </a:p>
          <a:p>
            <a:endParaRPr lang="en-US" sz="4800" dirty="0"/>
          </a:p>
        </p:txBody>
      </p:sp>
    </p:spTree>
    <p:extLst>
      <p:ext uri="{BB962C8B-B14F-4D97-AF65-F5344CB8AC3E}">
        <p14:creationId xmlns:p14="http://schemas.microsoft.com/office/powerpoint/2010/main" val="525047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363904"/>
            <a:ext cx="11819890" cy="644527"/>
          </a:xfrm>
          <a:prstGeom prst="rect">
            <a:avLst/>
          </a:prstGeom>
        </p:spPr>
        <p:txBody>
          <a:bodyPr vert="horz" lIns="91440" tIns="45720" rIns="91440" bIns="45720" rtlCol="0" anchor="b">
            <a:normAutofit/>
          </a:bodyPr>
          <a:lstStyle/>
          <a:p>
            <a:r>
              <a:rPr lang="en-US" sz="2800" dirty="0">
                <a:solidFill>
                  <a:srgbClr val="005426"/>
                </a:solidFill>
                <a:latin typeface="Arial" panose="020B0604020202020204" pitchFamily="34" charset="0"/>
                <a:ea typeface="+mn-ea"/>
                <a:cs typeface="Arial" panose="020B0604020202020204" pitchFamily="34" charset="0"/>
              </a:rPr>
              <a:t>Other IBM sessions at CSUN 2018</a:t>
            </a:r>
          </a:p>
        </p:txBody>
      </p:sp>
      <p:graphicFrame>
        <p:nvGraphicFramePr>
          <p:cNvPr id="13" name="Table 12"/>
          <p:cNvGraphicFramePr>
            <a:graphicFrameLocks noGrp="1"/>
          </p:cNvGraphicFramePr>
          <p:nvPr>
            <p:extLst/>
          </p:nvPr>
        </p:nvGraphicFramePr>
        <p:xfrm>
          <a:off x="209551" y="1452483"/>
          <a:ext cx="11819890" cy="4511040"/>
        </p:xfrm>
        <a:graphic>
          <a:graphicData uri="http://schemas.openxmlformats.org/drawingml/2006/table">
            <a:tbl>
              <a:tblPr/>
              <a:tblGrid>
                <a:gridCol w="1530349">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3412759">
                  <a:extLst>
                    <a:ext uri="{9D8B030D-6E8A-4147-A177-3AD203B41FA5}">
                      <a16:colId xmlns:a16="http://schemas.microsoft.com/office/drawing/2014/main" val="20002"/>
                    </a:ext>
                  </a:extLst>
                </a:gridCol>
                <a:gridCol w="2804714">
                  <a:extLst>
                    <a:ext uri="{9D8B030D-6E8A-4147-A177-3AD203B41FA5}">
                      <a16:colId xmlns:a16="http://schemas.microsoft.com/office/drawing/2014/main" val="20003"/>
                    </a:ext>
                  </a:extLst>
                </a:gridCol>
                <a:gridCol w="3449768">
                  <a:extLst>
                    <a:ext uri="{9D8B030D-6E8A-4147-A177-3AD203B41FA5}">
                      <a16:colId xmlns:a16="http://schemas.microsoft.com/office/drawing/2014/main" val="20004"/>
                    </a:ext>
                  </a:extLst>
                </a:gridCol>
              </a:tblGrid>
              <a:tr h="211217">
                <a:tc>
                  <a:txBody>
                    <a:bodyPr/>
                    <a:lstStyle/>
                    <a:p>
                      <a:pPr algn="ctr" fontAlgn="base"/>
                      <a:r>
                        <a:rPr lang="en-US" sz="1600" b="1" dirty="0">
                          <a:effectLst/>
                        </a:rPr>
                        <a:t>Wednesday</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B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endParaRPr lang="en-US" sz="1600" b="1"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F8E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Topic</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B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Presenter</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09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Location</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F8E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4637">
                <a:tc>
                  <a:txBody>
                    <a:bodyPr/>
                    <a:lstStyle/>
                    <a:p>
                      <a:pPr algn="ctr" fontAlgn="ctr"/>
                      <a:r>
                        <a:rPr lang="en-US" sz="1400" dirty="0">
                          <a:effectLst/>
                        </a:rPr>
                        <a:t>09:00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400" dirty="0">
                          <a:effectLst/>
                        </a:rPr>
                        <a:t>LAW-008</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ctr"/>
                      <a:r>
                        <a:rPr lang="en-US" sz="1400" u="sng" dirty="0">
                          <a:solidFill>
                            <a:srgbClr val="323232"/>
                          </a:solidFill>
                          <a:effectLst/>
                          <a:hlinkClick r:id="rId3"/>
                        </a:rPr>
                        <a:t>VPAT 2.0 Conformance Reporting Essentials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ctr"/>
                      <a:r>
                        <a:rPr lang="nb-NO" sz="1400" dirty="0">
                          <a:effectLst/>
                        </a:rPr>
                        <a:t>Mary Jo Mueller, IBM</a:t>
                      </a:r>
                      <a:br>
                        <a:rPr lang="nb-NO" sz="1400" dirty="0">
                          <a:effectLst/>
                        </a:rPr>
                      </a:br>
                      <a:r>
                        <a:rPr lang="nb-NO" sz="1400" dirty="0">
                          <a:effectLst/>
                        </a:rPr>
                        <a:t>Glenn Meyer, HP</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ctr"/>
                      <a:r>
                        <a:rPr lang="en-US" sz="1400" dirty="0">
                          <a:effectLst/>
                        </a:rPr>
                        <a:t>Torrey Hills AB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0617">
                <a:tc>
                  <a:txBody>
                    <a:bodyPr/>
                    <a:lstStyle/>
                    <a:p>
                      <a:pPr marL="0" marR="0" indent="0" algn="ctr" defTabSz="914378" rtl="0" eaLnBrk="1" fontAlgn="ctr" latinLnBrk="0" hangingPunct="1">
                        <a:lnSpc>
                          <a:spcPct val="100000"/>
                        </a:lnSpc>
                        <a:spcBef>
                          <a:spcPts val="0"/>
                        </a:spcBef>
                        <a:spcAft>
                          <a:spcPts val="0"/>
                        </a:spcAft>
                        <a:buClrTx/>
                        <a:buSzTx/>
                        <a:buFontTx/>
                        <a:buNone/>
                        <a:tabLst/>
                        <a:defRPr/>
                      </a:pPr>
                      <a:r>
                        <a:rPr lang="en-US" sz="1400" dirty="0">
                          <a:effectLst/>
                        </a:rPr>
                        <a:t>10:00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914378" rtl="0" eaLnBrk="1" fontAlgn="ctr" latinLnBrk="0" hangingPunct="1">
                        <a:lnSpc>
                          <a:spcPct val="100000"/>
                        </a:lnSpc>
                        <a:spcBef>
                          <a:spcPts val="0"/>
                        </a:spcBef>
                        <a:spcAft>
                          <a:spcPts val="0"/>
                        </a:spcAft>
                        <a:buClrTx/>
                        <a:buSzTx/>
                        <a:buFontTx/>
                        <a:buNone/>
                        <a:tabLst/>
                        <a:defRPr/>
                      </a:pPr>
                      <a:r>
                        <a:rPr lang="en-US" sz="1400" dirty="0">
                          <a:effectLst/>
                        </a:rPr>
                        <a:t>EMP-027</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hlinkClick r:id="rId4"/>
                        </a:rPr>
                        <a:t>Enabling </a:t>
                      </a:r>
                      <a:r>
                        <a:rPr lang="en-US" sz="1400" dirty="0" err="1">
                          <a:effectLst/>
                          <a:hlinkClick r:id="rId4"/>
                        </a:rPr>
                        <a:t>ASD</a:t>
                      </a:r>
                      <a:r>
                        <a:rPr lang="en-US" sz="1400" dirty="0">
                          <a:effectLst/>
                          <a:hlinkClick r:id="rId4"/>
                        </a:rPr>
                        <a:t> Students for Greater Success in the Workplace</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Yuri Kobayashi,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Cortez Hill C,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90617">
                <a:tc>
                  <a:txBody>
                    <a:bodyPr/>
                    <a:lstStyle/>
                    <a:p>
                      <a:pPr algn="ctr" fontAlgn="ctr"/>
                      <a:r>
                        <a:rPr lang="en-US" sz="1400" dirty="0">
                          <a:effectLst/>
                        </a:rPr>
                        <a:t>10:00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400" dirty="0">
                          <a:effectLst/>
                        </a:rPr>
                        <a:t>LAW-040</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u="sng" dirty="0">
                          <a:solidFill>
                            <a:srgbClr val="323232"/>
                          </a:solidFill>
                          <a:effectLst/>
                          <a:hlinkClick r:id="rId5"/>
                        </a:rPr>
                        <a:t>Harmonized Accessibility Testing for WCAG</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Mary Jo Mueller, IBM </a:t>
                      </a:r>
                    </a:p>
                    <a:p>
                      <a:pPr fontAlgn="ctr"/>
                      <a:r>
                        <a:rPr lang="en-US" sz="1400" dirty="0" err="1">
                          <a:effectLst/>
                        </a:rPr>
                        <a:t>Wilco</a:t>
                      </a:r>
                      <a:r>
                        <a:rPr lang="en-US" sz="1400" dirty="0">
                          <a:effectLst/>
                        </a:rPr>
                        <a:t> </a:t>
                      </a:r>
                      <a:r>
                        <a:rPr lang="en-US" sz="1400" dirty="0" err="1">
                          <a:effectLst/>
                        </a:rPr>
                        <a:t>Fiers</a:t>
                      </a:r>
                      <a:r>
                        <a:rPr lang="en-US" sz="1400" dirty="0">
                          <a:effectLst/>
                        </a:rPr>
                        <a:t>, </a:t>
                      </a:r>
                      <a:r>
                        <a:rPr lang="en-US" sz="1400" dirty="0" err="1">
                          <a:effectLst/>
                        </a:rPr>
                        <a:t>Deque</a:t>
                      </a:r>
                      <a:r>
                        <a:rPr lang="en-US" sz="1400" dirty="0">
                          <a:effectLst/>
                        </a:rPr>
                        <a:t> Systems </a:t>
                      </a:r>
                      <a:r>
                        <a:rPr lang="en-US" sz="1400" dirty="0" err="1">
                          <a:effectLst/>
                        </a:rPr>
                        <a:t>Shadi</a:t>
                      </a:r>
                      <a:r>
                        <a:rPr lang="en-US" sz="1400" dirty="0">
                          <a:effectLst/>
                        </a:rPr>
                        <a:t> </a:t>
                      </a:r>
                      <a:r>
                        <a:rPr lang="en-US" sz="1400" dirty="0" err="1">
                          <a:effectLst/>
                        </a:rPr>
                        <a:t>Abou</a:t>
                      </a:r>
                      <a:r>
                        <a:rPr lang="en-US" sz="1400" dirty="0">
                          <a:effectLst/>
                        </a:rPr>
                        <a:t>-Zahra, W3C</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Torrey Hills AB,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45837">
                <a:tc>
                  <a:txBody>
                    <a:bodyPr/>
                    <a:lstStyle/>
                    <a:p>
                      <a:pPr algn="ctr" fontAlgn="ctr"/>
                      <a:r>
                        <a:rPr lang="en-US" sz="1400" dirty="0">
                          <a:effectLst/>
                        </a:rPr>
                        <a:t>11:00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EMP-037</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dirty="0">
                          <a:solidFill>
                            <a:srgbClr val="323232"/>
                          </a:solidFill>
                          <a:effectLst/>
                          <a:hlinkClick r:id="rId6"/>
                        </a:rPr>
                        <a:t>Getting Started with Open Source Accessibility Projects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Marc </a:t>
                      </a:r>
                      <a:r>
                        <a:rPr lang="en-US" sz="1400" dirty="0" err="1">
                          <a:effectLst/>
                        </a:rPr>
                        <a:t>Johlic</a:t>
                      </a:r>
                      <a:r>
                        <a:rPr lang="en-US" sz="1400" dirty="0">
                          <a:effectLst/>
                        </a:rPr>
                        <a:t>, IBM</a:t>
                      </a:r>
                      <a:br>
                        <a:rPr lang="en-US" sz="1400" dirty="0">
                          <a:effectLst/>
                        </a:rPr>
                      </a:br>
                      <a:r>
                        <a:rPr lang="en-US" sz="1400" dirty="0">
                          <a:effectLst/>
                        </a:rPr>
                        <a:t>Sharon Snider,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Cortez Hill C,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r h="168037">
                <a:tc>
                  <a:txBody>
                    <a:bodyPr/>
                    <a:lstStyle/>
                    <a:p>
                      <a:pPr algn="ctr" fontAlgn="base"/>
                      <a:r>
                        <a:rPr lang="en-US" sz="1600" b="1" dirty="0">
                          <a:effectLst/>
                        </a:rPr>
                        <a:t>Thursday</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ctr" fontAlgn="base"/>
                      <a:endParaRPr lang="en-US" sz="1400" b="1"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Topic</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Presenter</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Location</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262017">
                <a:tc>
                  <a:txBody>
                    <a:bodyPr/>
                    <a:lstStyle/>
                    <a:p>
                      <a:pPr algn="ctr" fontAlgn="ctr"/>
                      <a:r>
                        <a:rPr lang="en-US" sz="1400" dirty="0">
                          <a:effectLst/>
                        </a:rPr>
                        <a:t>09:00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EDU-110</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dirty="0">
                          <a:solidFill>
                            <a:srgbClr val="323232"/>
                          </a:solidFill>
                          <a:effectLst/>
                          <a:hlinkClick r:id="rId7"/>
                        </a:rPr>
                        <a:t>Working with Color Blindness, Web, Mobile and the Real World</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Cam </a:t>
                      </a:r>
                      <a:r>
                        <a:rPr lang="en-US" sz="1400" dirty="0" err="1">
                          <a:effectLst/>
                        </a:rPr>
                        <a:t>Beaudoin</a:t>
                      </a:r>
                      <a:r>
                        <a:rPr lang="en-US" sz="1400" dirty="0">
                          <a:effectLst/>
                        </a:rPr>
                        <a:t>,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Balboa C, 2nd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fontAlgn="ctr"/>
                      <a:r>
                        <a:rPr lang="en-US" sz="1400" dirty="0">
                          <a:effectLst/>
                        </a:rPr>
                        <a:t>09:00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EMP-059</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dirty="0">
                          <a:solidFill>
                            <a:srgbClr val="323232"/>
                          </a:solidFill>
                          <a:effectLst/>
                          <a:hlinkClick r:id="rId8"/>
                        </a:rPr>
                        <a:t>Tools, Techniques, and Technologies for Creating Inclusive Workplaces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Erich </a:t>
                      </a:r>
                      <a:r>
                        <a:rPr lang="en-US" sz="1400" dirty="0" err="1">
                          <a:effectLst/>
                        </a:rPr>
                        <a:t>Manser</a:t>
                      </a:r>
                      <a:r>
                        <a:rPr lang="en-US" sz="1400" dirty="0">
                          <a:effectLst/>
                        </a:rPr>
                        <a:t>, IBM</a:t>
                      </a:r>
                      <a:br>
                        <a:rPr lang="en-US" sz="1400" dirty="0">
                          <a:effectLst/>
                        </a:rPr>
                      </a:br>
                      <a:r>
                        <a:rPr lang="en-US" sz="1400" dirty="0">
                          <a:effectLst/>
                        </a:rPr>
                        <a:t>Lou </a:t>
                      </a:r>
                      <a:r>
                        <a:rPr lang="en-US" sz="1400" dirty="0" err="1">
                          <a:effectLst/>
                        </a:rPr>
                        <a:t>Orslene</a:t>
                      </a:r>
                      <a:r>
                        <a:rPr lang="en-US" sz="1400" dirty="0">
                          <a:effectLst/>
                        </a:rPr>
                        <a:t>, JAN</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Cortez Hill C,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7"/>
                  </a:ext>
                </a:extLst>
              </a:tr>
              <a:tr h="302153">
                <a:tc>
                  <a:txBody>
                    <a:bodyPr/>
                    <a:lstStyle/>
                    <a:p>
                      <a:pPr algn="ctr" fontAlgn="ctr"/>
                      <a:r>
                        <a:rPr lang="en-US" sz="1400" dirty="0">
                          <a:effectLst/>
                        </a:rPr>
                        <a:t>10:00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LAW-011</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a:solidFill>
                            <a:srgbClr val="323232"/>
                          </a:solidFill>
                          <a:effectLst/>
                          <a:hlinkClick r:id="rId9"/>
                        </a:rPr>
                        <a:t>Accessibility Analysis and Automation with Deep Learning</a:t>
                      </a:r>
                      <a:endParaRPr lang="en-US" sz="140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err="1">
                          <a:effectLst/>
                        </a:rPr>
                        <a:t>Charu</a:t>
                      </a:r>
                      <a:r>
                        <a:rPr lang="en-US" sz="1400" dirty="0">
                          <a:effectLst/>
                        </a:rPr>
                        <a:t> </a:t>
                      </a:r>
                      <a:r>
                        <a:rPr lang="en-US" sz="1400" dirty="0" err="1">
                          <a:effectLst/>
                        </a:rPr>
                        <a:t>Pandhi</a:t>
                      </a:r>
                      <a:r>
                        <a:rPr lang="en-US" sz="1400" dirty="0">
                          <a:effectLst/>
                        </a:rPr>
                        <a:t>, IBM</a:t>
                      </a:r>
                    </a:p>
                    <a:p>
                      <a:pPr fontAlgn="ctr"/>
                      <a:r>
                        <a:rPr lang="sv-SE" sz="1400" dirty="0">
                          <a:effectLst/>
                        </a:rPr>
                        <a:t>Will Scott, IBM</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Golden Hill AB,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72995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363904"/>
            <a:ext cx="11819890" cy="644527"/>
          </a:xfrm>
          <a:prstGeom prst="rect">
            <a:avLst/>
          </a:prstGeom>
        </p:spPr>
        <p:txBody>
          <a:bodyPr vert="horz" lIns="91440" tIns="45720" rIns="91440" bIns="45720" rtlCol="0" anchor="b">
            <a:normAutofit/>
          </a:bodyPr>
          <a:lstStyle/>
          <a:p>
            <a:r>
              <a:rPr lang="en-US" sz="2800" dirty="0">
                <a:solidFill>
                  <a:srgbClr val="005426"/>
                </a:solidFill>
                <a:latin typeface="Arial" panose="020B0604020202020204" pitchFamily="34" charset="0"/>
                <a:ea typeface="+mn-ea"/>
                <a:cs typeface="Arial" panose="020B0604020202020204" pitchFamily="34" charset="0"/>
              </a:rPr>
              <a:t>Other IBM sessions at CSUN 2018</a:t>
            </a:r>
          </a:p>
        </p:txBody>
      </p:sp>
      <p:graphicFrame>
        <p:nvGraphicFramePr>
          <p:cNvPr id="13" name="Table 12"/>
          <p:cNvGraphicFramePr>
            <a:graphicFrameLocks noGrp="1"/>
          </p:cNvGraphicFramePr>
          <p:nvPr>
            <p:extLst/>
          </p:nvPr>
        </p:nvGraphicFramePr>
        <p:xfrm>
          <a:off x="209551" y="1452483"/>
          <a:ext cx="11819890" cy="2952274"/>
        </p:xfrm>
        <a:graphic>
          <a:graphicData uri="http://schemas.openxmlformats.org/drawingml/2006/table">
            <a:tbl>
              <a:tblPr/>
              <a:tblGrid>
                <a:gridCol w="1252533">
                  <a:extLst>
                    <a:ext uri="{9D8B030D-6E8A-4147-A177-3AD203B41FA5}">
                      <a16:colId xmlns:a16="http://schemas.microsoft.com/office/drawing/2014/main" val="20000"/>
                    </a:ext>
                  </a:extLst>
                </a:gridCol>
                <a:gridCol w="874716">
                  <a:extLst>
                    <a:ext uri="{9D8B030D-6E8A-4147-A177-3AD203B41FA5}">
                      <a16:colId xmlns:a16="http://schemas.microsoft.com/office/drawing/2014/main" val="20001"/>
                    </a:ext>
                  </a:extLst>
                </a:gridCol>
                <a:gridCol w="3438159">
                  <a:extLst>
                    <a:ext uri="{9D8B030D-6E8A-4147-A177-3AD203B41FA5}">
                      <a16:colId xmlns:a16="http://schemas.microsoft.com/office/drawing/2014/main" val="20002"/>
                    </a:ext>
                  </a:extLst>
                </a:gridCol>
                <a:gridCol w="2804714">
                  <a:extLst>
                    <a:ext uri="{9D8B030D-6E8A-4147-A177-3AD203B41FA5}">
                      <a16:colId xmlns:a16="http://schemas.microsoft.com/office/drawing/2014/main" val="20003"/>
                    </a:ext>
                  </a:extLst>
                </a:gridCol>
                <a:gridCol w="3449768">
                  <a:extLst>
                    <a:ext uri="{9D8B030D-6E8A-4147-A177-3AD203B41FA5}">
                      <a16:colId xmlns:a16="http://schemas.microsoft.com/office/drawing/2014/main" val="20004"/>
                    </a:ext>
                  </a:extLst>
                </a:gridCol>
              </a:tblGrid>
              <a:tr h="211217">
                <a:tc>
                  <a:txBody>
                    <a:bodyPr/>
                    <a:lstStyle/>
                    <a:p>
                      <a:pPr algn="ctr" fontAlgn="base"/>
                      <a:r>
                        <a:rPr lang="en-US" sz="1600" b="1" dirty="0">
                          <a:effectLst/>
                        </a:rPr>
                        <a:t>Friday</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B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endParaRPr lang="en-US" sz="1400" b="1"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F8E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Topic</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B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Presenter</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09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tc>
                  <a:txBody>
                    <a:bodyPr/>
                    <a:lstStyle/>
                    <a:p>
                      <a:pPr algn="l" fontAlgn="base"/>
                      <a:r>
                        <a:rPr lang="en-US" sz="1600" b="1" dirty="0">
                          <a:effectLst/>
                        </a:rPr>
                        <a:t>Location</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F8E88A"/>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587137">
                <a:tc>
                  <a:txBody>
                    <a:bodyPr/>
                    <a:lstStyle/>
                    <a:p>
                      <a:pPr fontAlgn="ctr"/>
                      <a:r>
                        <a:rPr lang="en-US" sz="1400" dirty="0">
                          <a:effectLst/>
                        </a:rPr>
                        <a:t>09:00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US" sz="1400" dirty="0">
                          <a:effectLst/>
                        </a:rPr>
                        <a:t>EMP-051</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u="sng" dirty="0">
                          <a:solidFill>
                            <a:srgbClr val="323232"/>
                          </a:solidFill>
                          <a:effectLst/>
                          <a:hlinkClick r:id="rId2"/>
                        </a:rPr>
                        <a:t>Digital Accessibility Conformance – IBM Approaches and Best Practices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Phill Jenkins, IBM</a:t>
                      </a:r>
                      <a:br>
                        <a:rPr lang="en-US" sz="1400" dirty="0">
                          <a:effectLst/>
                        </a:rPr>
                      </a:br>
                      <a:r>
                        <a:rPr lang="en-US" sz="1400" dirty="0">
                          <a:effectLst/>
                        </a:rPr>
                        <a:t>Lori </a:t>
                      </a:r>
                      <a:r>
                        <a:rPr lang="en-US" sz="1400" dirty="0" err="1">
                          <a:effectLst/>
                        </a:rPr>
                        <a:t>Southworth</a:t>
                      </a:r>
                      <a:r>
                        <a:rPr lang="en-US" sz="1400" dirty="0">
                          <a:effectLst/>
                        </a:rPr>
                        <a:t>,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US" sz="1400" dirty="0">
                          <a:effectLst/>
                        </a:rPr>
                        <a:t>Torrey Hills AB,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70957">
                <a:tc>
                  <a:txBody>
                    <a:bodyPr/>
                    <a:lstStyle/>
                    <a:p>
                      <a:pPr fontAlgn="ctr"/>
                      <a:r>
                        <a:rPr lang="en-US" sz="1400">
                          <a:effectLst/>
                        </a:rPr>
                        <a:t>11:00 AM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EDU-002</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dirty="0">
                          <a:solidFill>
                            <a:srgbClr val="323232"/>
                          </a:solidFill>
                          <a:effectLst/>
                          <a:hlinkClick r:id="rId3"/>
                        </a:rPr>
                        <a:t>AI: Eliminating the Societal Impact of Learning and Cognitive Disabilities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sv-SE" sz="1400" dirty="0">
                          <a:effectLst/>
                        </a:rPr>
                        <a:t>Will Scott, IBM</a:t>
                      </a:r>
                      <a:br>
                        <a:rPr lang="sv-SE" sz="1400" dirty="0">
                          <a:effectLst/>
                        </a:rPr>
                      </a:br>
                      <a:r>
                        <a:rPr lang="sv-SE" sz="1400" dirty="0">
                          <a:effectLst/>
                        </a:rPr>
                        <a:t>Ram Ramachandran, IBM</a:t>
                      </a:r>
                    </a:p>
                    <a:p>
                      <a:pPr fontAlgn="ctr"/>
                      <a:r>
                        <a:rPr lang="sv-SE" sz="1400" dirty="0">
                          <a:effectLst/>
                        </a:rPr>
                        <a:t>Stephanie Martin, CLE</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err="1">
                          <a:effectLst/>
                        </a:rPr>
                        <a:t>Gaslamp</a:t>
                      </a:r>
                      <a:r>
                        <a:rPr lang="en-US" sz="1400" dirty="0">
                          <a:effectLst/>
                        </a:rPr>
                        <a:t> AB, 2nd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2"/>
                  </a:ext>
                </a:extLst>
              </a:tr>
              <a:tr h="780177">
                <a:tc>
                  <a:txBody>
                    <a:bodyPr/>
                    <a:lstStyle/>
                    <a:p>
                      <a:pPr fontAlgn="ctr"/>
                      <a:r>
                        <a:rPr lang="en-US" sz="1400">
                          <a:effectLst/>
                        </a:rPr>
                        <a:t>02:20 PM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EDU-043</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a:solidFill>
                            <a:srgbClr val="323232"/>
                          </a:solidFill>
                          <a:effectLst/>
                          <a:hlinkClick r:id="rId4"/>
                        </a:rPr>
                        <a:t>Lessons Learned in Corporate Accessibility Training</a:t>
                      </a:r>
                      <a:endParaRPr lang="en-US" sz="140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Lori </a:t>
                      </a:r>
                      <a:r>
                        <a:rPr lang="en-US" sz="1400" dirty="0" err="1">
                          <a:effectLst/>
                        </a:rPr>
                        <a:t>Southworth</a:t>
                      </a:r>
                      <a:r>
                        <a:rPr lang="en-US" sz="1400" dirty="0">
                          <a:effectLst/>
                        </a:rPr>
                        <a:t>, IBM</a:t>
                      </a:r>
                    </a:p>
                    <a:p>
                      <a:pPr fontAlgn="ctr"/>
                      <a:r>
                        <a:rPr lang="en-US" sz="1400" dirty="0" err="1">
                          <a:effectLst/>
                        </a:rPr>
                        <a:t>Tamas</a:t>
                      </a:r>
                      <a:r>
                        <a:rPr lang="en-US" sz="1400" dirty="0">
                          <a:effectLst/>
                        </a:rPr>
                        <a:t> </a:t>
                      </a:r>
                      <a:r>
                        <a:rPr lang="en-US" sz="1400" dirty="0" err="1">
                          <a:effectLst/>
                        </a:rPr>
                        <a:t>Babinszki</a:t>
                      </a:r>
                      <a:r>
                        <a:rPr lang="en-US" sz="1400" dirty="0">
                          <a:effectLst/>
                        </a:rPr>
                        <a:t>, IBM</a:t>
                      </a:r>
                    </a:p>
                    <a:p>
                      <a:pPr fontAlgn="ctr"/>
                      <a:r>
                        <a:rPr lang="en-US" sz="1400" dirty="0">
                          <a:effectLst/>
                        </a:rPr>
                        <a:t>Marc </a:t>
                      </a:r>
                      <a:r>
                        <a:rPr lang="en-US" sz="1400" dirty="0" err="1">
                          <a:effectLst/>
                        </a:rPr>
                        <a:t>Johlic</a:t>
                      </a:r>
                      <a:r>
                        <a:rPr lang="en-US" sz="1400" dirty="0">
                          <a:effectLst/>
                        </a:rPr>
                        <a:t>,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Balboa AB, 2nd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3"/>
                  </a:ext>
                </a:extLst>
              </a:tr>
              <a:tr h="345837">
                <a:tc>
                  <a:txBody>
                    <a:bodyPr/>
                    <a:lstStyle/>
                    <a:p>
                      <a:pPr fontAlgn="ctr"/>
                      <a:r>
                        <a:rPr lang="en-US" sz="1400">
                          <a:effectLst/>
                        </a:rPr>
                        <a:t>02:20 PM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fontAlgn="ctr"/>
                      <a:r>
                        <a:rPr lang="en-US" sz="1400" dirty="0">
                          <a:effectLst/>
                        </a:rPr>
                        <a:t>LAW-004</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u="sng" dirty="0">
                          <a:solidFill>
                            <a:srgbClr val="323232"/>
                          </a:solidFill>
                          <a:effectLst/>
                          <a:hlinkClick r:id="rId5"/>
                        </a:rPr>
                        <a:t>World Tour of Accessibility Policy and Standards</a:t>
                      </a:r>
                      <a:endParaRPr lang="en-US" sz="1400" dirty="0">
                        <a:effectLst/>
                      </a:endParaRP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Mary Jo Mueller, IBM</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fontAlgn="ctr"/>
                      <a:r>
                        <a:rPr lang="en-US" sz="1400" dirty="0">
                          <a:effectLst/>
                        </a:rPr>
                        <a:t>Golden Hill AB, 3rd Floor, Seaport</a:t>
                      </a:r>
                    </a:p>
                  </a:txBody>
                  <a:tcPr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0307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b="1" dirty="0"/>
              <a:t>Our Mission</a:t>
            </a:r>
          </a:p>
        </p:txBody>
      </p:sp>
      <p:sp>
        <p:nvSpPr>
          <p:cNvPr id="3" name="Rectangle 2"/>
          <p:cNvSpPr/>
          <p:nvPr/>
        </p:nvSpPr>
        <p:spPr>
          <a:xfrm>
            <a:off x="2902106" y="2697057"/>
            <a:ext cx="6096000" cy="1200329"/>
          </a:xfrm>
          <a:prstGeom prst="rect">
            <a:avLst/>
          </a:prstGeom>
        </p:spPr>
        <p:txBody>
          <a:bodyPr>
            <a:spAutoFit/>
          </a:bodyPr>
          <a:lstStyle/>
          <a:p>
            <a:r>
              <a:rPr lang="en-US" altLang="en-US" sz="2400" i="1" dirty="0">
                <a:cs typeface="Arial" panose="020B0604020202020204" pitchFamily="34" charset="0"/>
              </a:rPr>
              <a:t>“To help the world become more accessible by enabling designers and developers through Open Source.”</a:t>
            </a:r>
            <a:endParaRPr lang="en-US" altLang="en-US" sz="2400" dirty="0">
              <a:cs typeface="Arial" panose="020B0604020202020204" pitchFamily="34" charset="0"/>
            </a:endParaRPr>
          </a:p>
        </p:txBody>
      </p:sp>
    </p:spTree>
    <p:extLst>
      <p:ext uri="{BB962C8B-B14F-4D97-AF65-F5344CB8AC3E}">
        <p14:creationId xmlns:p14="http://schemas.microsoft.com/office/powerpoint/2010/main" val="208262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45399D-6EAB-4154-AC80-A9C211176589}"/>
              </a:ext>
            </a:extLst>
          </p:cNvPr>
          <p:cNvSpPr>
            <a:spLocks noGrp="1"/>
          </p:cNvSpPr>
          <p:nvPr>
            <p:ph type="title"/>
          </p:nvPr>
        </p:nvSpPr>
        <p:spPr/>
        <p:txBody>
          <a:bodyPr/>
          <a:lstStyle/>
          <a:p>
            <a:r>
              <a:rPr lang="en-US" altLang="en-US" b="1" dirty="0"/>
              <a:t>Brief History of Open Source by IBM</a:t>
            </a:r>
            <a:endParaRPr lang="en-US" dirty="0"/>
          </a:p>
        </p:txBody>
      </p:sp>
      <p:pic>
        <p:nvPicPr>
          <p:cNvPr id="5" name="Picture 3" descr="Picture of a planet with light emitting from it. In space around planet are several nodes. A node for Apache with a feather, An Eclipse Node, A Linux node with a Penguin, a Node for OpenStack, A node for Node.js, A node for Docker, A Node for Spark, a Node for Clound Foundry and an Unknown Node. "/>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1991945" y="1202290"/>
            <a:ext cx="8198584" cy="5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556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565" y="1843564"/>
            <a:ext cx="9841948" cy="1878787"/>
          </a:xfrm>
          <a:prstGeom prst="rect">
            <a:avLst/>
          </a:prstGeom>
        </p:spPr>
        <p:txBody>
          <a:bodyPr>
            <a:normAutofit/>
          </a:bodyPr>
          <a:lstStyle/>
          <a:p>
            <a:pPr algn="ctr"/>
            <a:r>
              <a:rPr lang="en-US" sz="6000" b="1">
                <a:latin typeface="Arial" panose="020B0604020202020204" pitchFamily="34" charset="0"/>
                <a:cs typeface="Arial" panose="020B0604020202020204" pitchFamily="34" charset="0"/>
              </a:rPr>
              <a:t>How to Get </a:t>
            </a:r>
            <a:r>
              <a:rPr lang="en-US" sz="6000" b="1"/>
              <a:t>S</a:t>
            </a:r>
            <a:r>
              <a:rPr lang="en-US" sz="6000" b="1">
                <a:latin typeface="Arial" panose="020B0604020202020204" pitchFamily="34" charset="0"/>
                <a:cs typeface="Arial" panose="020B0604020202020204" pitchFamily="34" charset="0"/>
              </a:rPr>
              <a:t>tarted</a:t>
            </a:r>
          </a:p>
        </p:txBody>
      </p:sp>
    </p:spTree>
    <p:extLst>
      <p:ext uri="{BB962C8B-B14F-4D97-AF65-F5344CB8AC3E}">
        <p14:creationId xmlns:p14="http://schemas.microsoft.com/office/powerpoint/2010/main" val="123711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Getting Started</a:t>
            </a:r>
          </a:p>
        </p:txBody>
      </p:sp>
      <p:sp>
        <p:nvSpPr>
          <p:cNvPr id="3" name="TextBox 2"/>
          <p:cNvSpPr txBox="1"/>
          <p:nvPr/>
        </p:nvSpPr>
        <p:spPr>
          <a:xfrm>
            <a:off x="733588" y="1534332"/>
            <a:ext cx="10347701" cy="3693319"/>
          </a:xfrm>
          <a:prstGeom prst="rect">
            <a:avLst/>
          </a:prstGeom>
          <a:noFill/>
        </p:spPr>
        <p:txBody>
          <a:bodyPr wrap="square" rtlCol="0">
            <a:spAutoFit/>
          </a:bodyPr>
          <a:lstStyle/>
          <a:p>
            <a:pPr marL="285750" indent="-285750">
              <a:buFont typeface="Arial" charset="0"/>
              <a:buChar char="•"/>
            </a:pPr>
            <a:r>
              <a:rPr lang="en-US"/>
              <a:t>Know the ropes</a:t>
            </a:r>
          </a:p>
          <a:p>
            <a:pPr marL="285750" indent="-285750">
              <a:buFont typeface="Arial" charset="0"/>
              <a:buChar char="•"/>
            </a:pPr>
            <a:endParaRPr lang="en-US"/>
          </a:p>
          <a:p>
            <a:pPr marL="285750" indent="-285750">
              <a:buFont typeface="Arial" charset="0"/>
              <a:buChar char="•"/>
            </a:pPr>
            <a:r>
              <a:rPr lang="en-US"/>
              <a:t>Be observant</a:t>
            </a:r>
          </a:p>
          <a:p>
            <a:pPr marL="285750" indent="-285750">
              <a:buFont typeface="Arial" charset="0"/>
              <a:buChar char="•"/>
            </a:pPr>
            <a:endParaRPr lang="en-US"/>
          </a:p>
          <a:p>
            <a:pPr marL="285750" indent="-285750">
              <a:buFont typeface="Arial" charset="0"/>
              <a:buChar char="•"/>
            </a:pPr>
            <a:r>
              <a:rPr lang="en-US"/>
              <a:t>Learn to be a good community member</a:t>
            </a:r>
          </a:p>
          <a:p>
            <a:pPr marL="285750" indent="-285750">
              <a:buFont typeface="Arial" charset="0"/>
              <a:buChar char="•"/>
            </a:pPr>
            <a:endParaRPr lang="en-US"/>
          </a:p>
          <a:p>
            <a:pPr marL="285750" indent="-285750">
              <a:buFont typeface="Arial" charset="0"/>
              <a:buChar char="•"/>
            </a:pPr>
            <a:r>
              <a:rPr lang="en-US"/>
              <a:t>Be courteous</a:t>
            </a:r>
          </a:p>
          <a:p>
            <a:pPr marL="285750" indent="-285750">
              <a:buFont typeface="Arial" charset="0"/>
              <a:buChar char="•"/>
            </a:pPr>
            <a:endParaRPr lang="en-US"/>
          </a:p>
          <a:p>
            <a:pPr marL="285750" indent="-285750">
              <a:buFont typeface="Arial" charset="0"/>
              <a:buChar char="•"/>
            </a:pPr>
            <a:r>
              <a:rPr lang="en-US"/>
              <a:t>Start small, build trust</a:t>
            </a:r>
          </a:p>
          <a:p>
            <a:pPr marL="285750" indent="-285750">
              <a:buFont typeface="Arial" charset="0"/>
              <a:buChar char="•"/>
            </a:pPr>
            <a:endParaRPr lang="en-US"/>
          </a:p>
          <a:p>
            <a:pPr marL="285750" indent="-285750">
              <a:buFont typeface="Arial" charset="0"/>
              <a:buChar char="•"/>
            </a:pPr>
            <a:r>
              <a:rPr lang="en-US"/>
              <a:t>Find a project </a:t>
            </a:r>
          </a:p>
          <a:p>
            <a:pPr marL="285750" indent="-285750">
              <a:buFont typeface="Arial" charset="0"/>
              <a:buChar char="•"/>
            </a:pPr>
            <a:endParaRPr lang="en-US"/>
          </a:p>
          <a:p>
            <a:pPr marL="285750" indent="-285750">
              <a:buFont typeface="Arial" charset="0"/>
              <a:buChar char="•"/>
            </a:pPr>
            <a:r>
              <a:rPr lang="en-US"/>
              <a:t>Have Fun!!</a:t>
            </a:r>
          </a:p>
        </p:txBody>
      </p:sp>
    </p:spTree>
    <p:extLst>
      <p:ext uri="{BB962C8B-B14F-4D97-AF65-F5344CB8AC3E}">
        <p14:creationId xmlns:p14="http://schemas.microsoft.com/office/powerpoint/2010/main" val="1518028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330"/>
            <a:ext cx="9892757" cy="893406"/>
          </a:xfrm>
        </p:spPr>
        <p:txBody>
          <a:bodyPr/>
          <a:lstStyle/>
          <a:p>
            <a:r>
              <a:rPr lang="en-US" b="1" dirty="0"/>
              <a:t>Ways to Contribute</a:t>
            </a:r>
          </a:p>
        </p:txBody>
      </p:sp>
      <p:sp>
        <p:nvSpPr>
          <p:cNvPr id="3" name="TextBox 2"/>
          <p:cNvSpPr txBox="1"/>
          <p:nvPr/>
        </p:nvSpPr>
        <p:spPr>
          <a:xfrm>
            <a:off x="733588" y="1534332"/>
            <a:ext cx="10347701" cy="3693319"/>
          </a:xfrm>
          <a:prstGeom prst="rect">
            <a:avLst/>
          </a:prstGeom>
          <a:noFill/>
        </p:spPr>
        <p:txBody>
          <a:bodyPr wrap="square" rtlCol="0">
            <a:spAutoFit/>
          </a:bodyPr>
          <a:lstStyle/>
          <a:p>
            <a:pPr marL="285750" indent="-285750">
              <a:buFont typeface="Arial" charset="0"/>
              <a:buChar char="•"/>
            </a:pPr>
            <a:r>
              <a:rPr lang="en-US" dirty="0"/>
              <a:t>Search through an Open Source project’s “Issues” and find issues you can fix</a:t>
            </a:r>
          </a:p>
          <a:p>
            <a:pPr marL="285750" indent="-285750">
              <a:buFont typeface="Arial" charset="0"/>
              <a:buChar char="•"/>
            </a:pPr>
            <a:endParaRPr lang="en-US" dirty="0"/>
          </a:p>
          <a:p>
            <a:pPr marL="285750" indent="-285750">
              <a:buFont typeface="Arial" charset="0"/>
              <a:buChar char="•"/>
            </a:pPr>
            <a:r>
              <a:rPr lang="en-US" dirty="0"/>
              <a:t>Accessibility Verification Testing results using an automated tool </a:t>
            </a:r>
          </a:p>
          <a:p>
            <a:pPr marL="285750" indent="-285750">
              <a:buFont typeface="Arial" charset="0"/>
              <a:buChar char="•"/>
            </a:pPr>
            <a:endParaRPr lang="en-US" dirty="0"/>
          </a:p>
          <a:p>
            <a:pPr marL="285750" indent="-285750">
              <a:buFont typeface="Arial" charset="0"/>
              <a:buChar char="•"/>
            </a:pPr>
            <a:r>
              <a:rPr lang="en-US" dirty="0"/>
              <a:t>Report an issue that you find while using Open Source applications or reading documentation</a:t>
            </a:r>
          </a:p>
          <a:p>
            <a:pPr marL="285750" indent="-285750">
              <a:buFont typeface="Arial" charset="0"/>
              <a:buChar char="•"/>
            </a:pPr>
            <a:endParaRPr lang="en-US" dirty="0"/>
          </a:p>
          <a:p>
            <a:pPr marL="285750" indent="-285750">
              <a:buFont typeface="Arial" charset="0"/>
              <a:buChar char="•"/>
            </a:pPr>
            <a:r>
              <a:rPr lang="en-US" dirty="0"/>
              <a:t>Write documentation for a project including the accessibility features of an application</a:t>
            </a:r>
          </a:p>
          <a:p>
            <a:pPr marL="285750" indent="-285750">
              <a:buFont typeface="Arial" charset="0"/>
              <a:buChar char="•"/>
            </a:pPr>
            <a:endParaRPr lang="en-US" dirty="0"/>
          </a:p>
          <a:p>
            <a:pPr marL="285750" indent="-285750">
              <a:buFont typeface="Arial" charset="0"/>
              <a:buChar char="•"/>
            </a:pPr>
            <a:r>
              <a:rPr lang="en-US" dirty="0"/>
              <a:t>Help organize a hackathon  or event</a:t>
            </a:r>
          </a:p>
          <a:p>
            <a:pPr marL="285750" indent="-285750">
              <a:buFont typeface="Arial" charset="0"/>
              <a:buChar char="•"/>
            </a:pPr>
            <a:endParaRPr lang="en-US" dirty="0"/>
          </a:p>
          <a:p>
            <a:pPr marL="285750" indent="-285750">
              <a:buFont typeface="Arial" charset="0"/>
              <a:buChar char="•"/>
            </a:pPr>
            <a:r>
              <a:rPr lang="en-US" dirty="0"/>
              <a:t>Maintain the projects Web content and help make it accessible at the same time</a:t>
            </a:r>
          </a:p>
          <a:p>
            <a:pPr marL="285750" indent="-285750">
              <a:buFont typeface="Arial" charset="0"/>
              <a:buChar char="•"/>
            </a:pPr>
            <a:endParaRPr lang="en-US" dirty="0"/>
          </a:p>
          <a:p>
            <a:pPr marL="285750" indent="-285750">
              <a:buFont typeface="Arial" charset="0"/>
              <a:buChar char="•"/>
            </a:pPr>
            <a:r>
              <a:rPr lang="en-US" dirty="0"/>
              <a:t>Accessible sample code and widgets</a:t>
            </a:r>
          </a:p>
        </p:txBody>
      </p:sp>
    </p:spTree>
    <p:extLst>
      <p:ext uri="{BB962C8B-B14F-4D97-AF65-F5344CB8AC3E}">
        <p14:creationId xmlns:p14="http://schemas.microsoft.com/office/powerpoint/2010/main" val="10148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Where to Contribute</a:t>
            </a:r>
          </a:p>
        </p:txBody>
      </p:sp>
      <p:sp>
        <p:nvSpPr>
          <p:cNvPr id="3" name="TextBox 2"/>
          <p:cNvSpPr txBox="1"/>
          <p:nvPr/>
        </p:nvSpPr>
        <p:spPr>
          <a:xfrm>
            <a:off x="743919" y="1580827"/>
            <a:ext cx="9261318" cy="4247317"/>
          </a:xfrm>
          <a:prstGeom prst="rect">
            <a:avLst/>
          </a:prstGeom>
          <a:noFill/>
        </p:spPr>
        <p:txBody>
          <a:bodyPr wrap="none" rtlCol="0">
            <a:spAutoFit/>
          </a:bodyPr>
          <a:lstStyle/>
          <a:p>
            <a:pPr marL="285750" indent="-285750">
              <a:buFont typeface="Arial" charset="0"/>
              <a:buChar char="•"/>
            </a:pPr>
            <a:r>
              <a:rPr lang="en-US" dirty="0"/>
              <a:t>How to contribute to an Open Source project on GitHub </a:t>
            </a:r>
            <a:br>
              <a:rPr lang="en-US" dirty="0"/>
            </a:br>
            <a:r>
              <a:rPr lang="en-US" dirty="0">
                <a:hlinkClick r:id="rId3"/>
              </a:rPr>
              <a:t>https://egghead.io/courses/how-to-contribute-to-an-open-source-project-on-github</a:t>
            </a:r>
            <a:endParaRPr lang="en-US" dirty="0"/>
          </a:p>
          <a:p>
            <a:pPr marL="285750" indent="-285750">
              <a:buFont typeface="Arial" charset="0"/>
              <a:buChar char="•"/>
            </a:pPr>
            <a:endParaRPr lang="en-US" dirty="0"/>
          </a:p>
          <a:p>
            <a:pPr marL="285750" indent="-285750">
              <a:buFont typeface="Arial" charset="0"/>
              <a:buChar char="•"/>
            </a:pPr>
            <a:r>
              <a:rPr lang="en-US" dirty="0"/>
              <a:t>Finding Open Source Projects on GitHub</a:t>
            </a:r>
            <a:br>
              <a:rPr lang="en-US" dirty="0"/>
            </a:br>
            <a:r>
              <a:rPr lang="en-US" dirty="0">
                <a:hlinkClick r:id="rId4"/>
              </a:rPr>
              <a:t>https://help.github.com/articles/finding-open-source-projects-on-github/</a:t>
            </a:r>
            <a:endParaRPr lang="en-US" dirty="0"/>
          </a:p>
          <a:p>
            <a:endParaRPr lang="en-US" dirty="0"/>
          </a:p>
          <a:p>
            <a:pPr marL="285750" indent="-285750">
              <a:buFont typeface="Arial" charset="0"/>
              <a:buChar char="•"/>
            </a:pPr>
            <a:r>
              <a:rPr lang="en-US" dirty="0"/>
              <a:t>Verified Accessibility Samples (Va11yS)</a:t>
            </a:r>
            <a:br>
              <a:rPr lang="en-US" dirty="0"/>
            </a:br>
            <a:r>
              <a:rPr lang="en-US" dirty="0">
                <a:hlinkClick r:id="rId5"/>
              </a:rPr>
              <a:t>https://github.com/IBMa/Va11yS</a:t>
            </a:r>
            <a:endParaRPr lang="en-US" dirty="0"/>
          </a:p>
          <a:p>
            <a:pPr marL="285750" indent="-285750">
              <a:buFont typeface="Arial" charset="0"/>
              <a:buChar char="•"/>
            </a:pPr>
            <a:endParaRPr lang="en-US" dirty="0"/>
          </a:p>
          <a:p>
            <a:pPr marL="285750" indent="-285750">
              <a:buFont typeface="Arial" charset="0"/>
              <a:buChar char="•"/>
            </a:pPr>
            <a:r>
              <a:rPr lang="en-US" dirty="0"/>
              <a:t>What open source project should I contribute to?</a:t>
            </a:r>
            <a:br>
              <a:rPr lang="en-US" dirty="0"/>
            </a:br>
            <a:r>
              <a:rPr lang="en-US" dirty="0">
                <a:hlinkClick r:id="rId6"/>
              </a:rPr>
              <a:t>https://blog.kentcdodds.com/what-open-source-project-should-i-contribute-to-7d50ecfe1cb4</a:t>
            </a:r>
            <a:endParaRPr lang="en-US" dirty="0"/>
          </a:p>
          <a:p>
            <a:pPr marL="285750" indent="-285750">
              <a:buFont typeface="Arial" charset="0"/>
              <a:buChar char="•"/>
            </a:pPr>
            <a:endParaRPr lang="en-US" dirty="0"/>
          </a:p>
          <a:p>
            <a:pPr marL="285750" indent="-285750">
              <a:buFont typeface="Arial" charset="0"/>
              <a:buChar char="•"/>
            </a:pPr>
            <a:r>
              <a:rPr lang="en-US" dirty="0"/>
              <a:t>A11y Project</a:t>
            </a:r>
            <a:br>
              <a:rPr lang="en-US" dirty="0"/>
            </a:br>
            <a:r>
              <a:rPr lang="en-US" dirty="0">
                <a:hlinkClick r:id="rId7"/>
              </a:rPr>
              <a:t>https://github.com/a11yproject/a11yproject.com/blob/gh-pages/CONTRIBUTING.md</a:t>
            </a: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1342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Tools</a:t>
            </a:r>
          </a:p>
        </p:txBody>
      </p:sp>
      <p:sp>
        <p:nvSpPr>
          <p:cNvPr id="4" name="TextBox 3">
            <a:extLst>
              <a:ext uri="{FF2B5EF4-FFF2-40B4-BE49-F238E27FC236}">
                <a16:creationId xmlns:a16="http://schemas.microsoft.com/office/drawing/2014/main" id="{742414EB-6CA5-3F4F-A9D0-AD8E7AAC155E}"/>
              </a:ext>
            </a:extLst>
          </p:cNvPr>
          <p:cNvSpPr txBox="1"/>
          <p:nvPr/>
        </p:nvSpPr>
        <p:spPr>
          <a:xfrm>
            <a:off x="733589" y="1534331"/>
            <a:ext cx="4125490" cy="4887733"/>
          </a:xfrm>
          <a:prstGeom prst="rect">
            <a:avLst/>
          </a:prstGeom>
          <a:noFill/>
        </p:spPr>
        <p:txBody>
          <a:bodyPr wrap="square" rtlCol="0">
            <a:normAutofit/>
          </a:bodyPr>
          <a:lstStyle/>
          <a:p>
            <a:r>
              <a:rPr lang="en-US" sz="2400" dirty="0">
                <a:solidFill>
                  <a:srgbClr val="005426"/>
                </a:solidFill>
              </a:rPr>
              <a:t>Repository</a:t>
            </a:r>
          </a:p>
          <a:p>
            <a:pPr marL="285750" indent="-285750">
              <a:buFont typeface="Arial" charset="0"/>
              <a:buChar char="•"/>
            </a:pPr>
            <a:r>
              <a:rPr lang="en-US" dirty="0"/>
              <a:t>GitHub</a:t>
            </a:r>
          </a:p>
          <a:p>
            <a:pPr marL="285750" indent="-285750">
              <a:buFont typeface="Arial" charset="0"/>
              <a:buChar char="•"/>
            </a:pPr>
            <a:r>
              <a:rPr lang="en-US" dirty="0"/>
              <a:t>Bitbucket</a:t>
            </a:r>
          </a:p>
          <a:p>
            <a:pPr marL="285750" indent="-285750">
              <a:buFont typeface="Arial" charset="0"/>
              <a:buChar char="•"/>
            </a:pPr>
            <a:endParaRPr lang="en-US" dirty="0"/>
          </a:p>
          <a:p>
            <a:r>
              <a:rPr lang="en-US" sz="2400" dirty="0">
                <a:solidFill>
                  <a:srgbClr val="005426"/>
                </a:solidFill>
              </a:rPr>
              <a:t>Git</a:t>
            </a:r>
            <a:r>
              <a:rPr lang="en-US" dirty="0"/>
              <a:t> </a:t>
            </a:r>
            <a:r>
              <a:rPr lang="en-US" sz="2400" dirty="0">
                <a:solidFill>
                  <a:srgbClr val="005426"/>
                </a:solidFill>
              </a:rPr>
              <a:t>GUI</a:t>
            </a:r>
            <a:r>
              <a:rPr lang="en-US" dirty="0"/>
              <a:t> </a:t>
            </a:r>
            <a:r>
              <a:rPr lang="en-US" sz="2400" dirty="0">
                <a:solidFill>
                  <a:srgbClr val="005426"/>
                </a:solidFill>
              </a:rPr>
              <a:t>Clients</a:t>
            </a:r>
          </a:p>
          <a:p>
            <a:pPr marL="285750" indent="-285750">
              <a:buFont typeface="Arial" panose="020B0604020202020204" pitchFamily="34" charset="0"/>
              <a:buChar char="•"/>
            </a:pPr>
            <a:r>
              <a:rPr lang="en-US" dirty="0"/>
              <a:t>GitHub Desktop</a:t>
            </a:r>
          </a:p>
          <a:p>
            <a:pPr marL="285750" indent="-285750">
              <a:buFont typeface="Arial" panose="020B0604020202020204" pitchFamily="34" charset="0"/>
              <a:buChar char="•"/>
            </a:pPr>
            <a:r>
              <a:rPr lang="en-US" dirty="0"/>
              <a:t>Fork</a:t>
            </a:r>
          </a:p>
          <a:p>
            <a:pPr marL="285750" indent="-285750">
              <a:buFont typeface="Arial" panose="020B0604020202020204" pitchFamily="34" charset="0"/>
              <a:buChar char="•"/>
            </a:pPr>
            <a:r>
              <a:rPr lang="en-US" dirty="0" err="1"/>
              <a:t>SourceTree</a:t>
            </a:r>
            <a:endParaRPr lang="en-US" dirty="0"/>
          </a:p>
          <a:p>
            <a:pPr marL="285750" indent="-285750">
              <a:buFont typeface="Arial" panose="020B0604020202020204" pitchFamily="34" charset="0"/>
              <a:buChar char="•"/>
            </a:pPr>
            <a:r>
              <a:rPr lang="en-US" dirty="0"/>
              <a:t>Tower</a:t>
            </a:r>
          </a:p>
          <a:p>
            <a:pPr marL="285750" indent="-285750">
              <a:buFont typeface="Arial" panose="020B0604020202020204" pitchFamily="34" charset="0"/>
              <a:buChar char="•"/>
            </a:pPr>
            <a:r>
              <a:rPr lang="en-US" dirty="0"/>
              <a:t>GitKraken</a:t>
            </a:r>
          </a:p>
          <a:p>
            <a:endParaRPr lang="en-US" dirty="0"/>
          </a:p>
          <a:p>
            <a:r>
              <a:rPr lang="en-US" sz="2400" dirty="0">
                <a:solidFill>
                  <a:srgbClr val="005426"/>
                </a:solidFill>
              </a:rPr>
              <a:t>IDE</a:t>
            </a:r>
          </a:p>
          <a:p>
            <a:pPr marL="285750" indent="-285750">
              <a:buFont typeface="Arial" panose="020B0604020202020204" pitchFamily="34" charset="0"/>
              <a:buChar char="•"/>
            </a:pPr>
            <a:r>
              <a:rPr lang="en-US" dirty="0"/>
              <a:t>Visual Studio Code</a:t>
            </a:r>
          </a:p>
          <a:p>
            <a:pPr marL="285750" indent="-285750">
              <a:buFont typeface="Arial" panose="020B0604020202020204" pitchFamily="34" charset="0"/>
              <a:buChar char="•"/>
            </a:pPr>
            <a:r>
              <a:rPr lang="en-US" dirty="0"/>
              <a:t>Sublime Text</a:t>
            </a:r>
          </a:p>
          <a:p>
            <a:pPr marL="285750" indent="-285750">
              <a:buFont typeface="Arial" panose="020B0604020202020204" pitchFamily="34" charset="0"/>
              <a:buChar char="•"/>
            </a:pPr>
            <a:r>
              <a:rPr lang="en-US" dirty="0"/>
              <a:t>Brackets</a:t>
            </a:r>
          </a:p>
          <a:p>
            <a:pPr marL="285750" indent="-285750">
              <a:buFont typeface="Arial" panose="020B0604020202020204" pitchFamily="34" charset="0"/>
              <a:buChar char="•"/>
            </a:pPr>
            <a:r>
              <a:rPr lang="en-US" dirty="0"/>
              <a:t>Atom</a:t>
            </a:r>
          </a:p>
          <a:p>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59A4A8B4-4976-A64F-988E-F3F6CCF95B0B}"/>
              </a:ext>
            </a:extLst>
          </p:cNvPr>
          <p:cNvSpPr txBox="1"/>
          <p:nvPr/>
        </p:nvSpPr>
        <p:spPr>
          <a:xfrm>
            <a:off x="5883291" y="1534330"/>
            <a:ext cx="4125490" cy="4887733"/>
          </a:xfrm>
          <a:prstGeom prst="rect">
            <a:avLst/>
          </a:prstGeom>
          <a:noFill/>
        </p:spPr>
        <p:txBody>
          <a:bodyPr wrap="square" rtlCol="0">
            <a:normAutofit/>
          </a:bodyPr>
          <a:lstStyle/>
          <a:p>
            <a:r>
              <a:rPr lang="en-US" sz="2400" dirty="0">
                <a:solidFill>
                  <a:srgbClr val="005426"/>
                </a:solidFill>
              </a:rPr>
              <a:t>Accessibility Testing</a:t>
            </a:r>
          </a:p>
          <a:p>
            <a:pPr marL="285750" indent="-285750">
              <a:buFont typeface="Arial" charset="0"/>
              <a:buChar char="•"/>
            </a:pPr>
            <a:r>
              <a:rPr lang="en-US" dirty="0"/>
              <a:t>Dynamic Assessment Plug-in (DAP)</a:t>
            </a:r>
          </a:p>
          <a:p>
            <a:pPr marL="285750" indent="-285750">
              <a:buFont typeface="Arial" charset="0"/>
              <a:buChar char="•"/>
            </a:pPr>
            <a:r>
              <a:rPr lang="en-US" dirty="0"/>
              <a:t>Lighthouse (Chrome Dev Tools)</a:t>
            </a:r>
          </a:p>
          <a:p>
            <a:pPr marL="285750" indent="-285750">
              <a:buFont typeface="Arial" charset="0"/>
              <a:buChar char="•"/>
            </a:pPr>
            <a:r>
              <a:rPr lang="en-US" dirty="0"/>
              <a:t>aXe</a:t>
            </a:r>
          </a:p>
          <a:p>
            <a:endParaRPr lang="en-US" dirty="0"/>
          </a:p>
          <a:p>
            <a:r>
              <a:rPr lang="en-US" sz="2400" dirty="0">
                <a:solidFill>
                  <a:srgbClr val="005426"/>
                </a:solidFill>
              </a:rPr>
              <a:t>Automated Testing</a:t>
            </a:r>
          </a:p>
          <a:p>
            <a:pPr marL="285750" indent="-285750">
              <a:buFont typeface="Arial" panose="020B0604020202020204" pitchFamily="34" charset="0"/>
              <a:buChar char="•"/>
            </a:pPr>
            <a:r>
              <a:rPr lang="en-US" dirty="0"/>
              <a:t>Automated Accessibility Tester (AAT)</a:t>
            </a:r>
          </a:p>
          <a:p>
            <a:pPr marL="285750" indent="-285750">
              <a:buFont typeface="Arial" panose="020B0604020202020204" pitchFamily="34" charset="0"/>
              <a:buChar char="•"/>
            </a:pPr>
            <a:r>
              <a:rPr lang="en-US" dirty="0"/>
              <a:t>aXe-core</a:t>
            </a:r>
          </a:p>
          <a:p>
            <a:pPr marL="285750" indent="-285750">
              <a:buFont typeface="Arial" panose="020B0604020202020204" pitchFamily="34" charset="0"/>
              <a:buChar char="•"/>
            </a:pPr>
            <a:r>
              <a:rPr lang="en-US" dirty="0"/>
              <a:t>Karma, Selenium</a:t>
            </a:r>
          </a:p>
          <a:p>
            <a:pPr marL="285750" indent="-285750">
              <a:buFont typeface="Arial" panose="020B0604020202020204" pitchFamily="34" charset="0"/>
              <a:buChar char="•"/>
            </a:pPr>
            <a:r>
              <a:rPr lang="en-US" dirty="0"/>
              <a:t>Travis CI</a:t>
            </a:r>
          </a:p>
          <a:p>
            <a:endParaRPr lang="en-US" dirty="0"/>
          </a:p>
          <a:p>
            <a:endParaRPr lang="en-US" dirty="0"/>
          </a:p>
          <a:p>
            <a:pPr marL="285750" indent="-285750">
              <a:buFont typeface="Arial" panose="020B0604020202020204" pitchFamily="34" charset="0"/>
              <a:buChar char="•"/>
            </a:pPr>
            <a:endParaRPr lang="en-US" dirty="0"/>
          </a:p>
        </p:txBody>
      </p:sp>
      <p:pic>
        <p:nvPicPr>
          <p:cNvPr id="3" name="Picture 2" descr="Logos for GitHub, GitHub Desktop Client, Visual Studio Code, Dynamic Assessment Plugin, and Automated Accessibility Tester + Karma">
            <a:extLst>
              <a:ext uri="{FF2B5EF4-FFF2-40B4-BE49-F238E27FC236}">
                <a16:creationId xmlns:a16="http://schemas.microsoft.com/office/drawing/2014/main" id="{921524F7-1071-664A-AC31-666D571962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4186" y="5113963"/>
            <a:ext cx="6743700" cy="1308100"/>
          </a:xfrm>
          <a:prstGeom prst="rect">
            <a:avLst/>
          </a:prstGeom>
        </p:spPr>
      </p:pic>
    </p:spTree>
    <p:extLst>
      <p:ext uri="{BB962C8B-B14F-4D97-AF65-F5344CB8AC3E}">
        <p14:creationId xmlns:p14="http://schemas.microsoft.com/office/powerpoint/2010/main" val="1770618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Custom Design">
  <a:themeElements>
    <a:clrScheme name="Custom 4">
      <a:dk1>
        <a:srgbClr val="000000"/>
      </a:dk1>
      <a:lt1>
        <a:sysClr val="window" lastClr="FFFFFF"/>
      </a:lt1>
      <a:dk2>
        <a:srgbClr val="D6DCE4"/>
      </a:dk2>
      <a:lt2>
        <a:srgbClr val="FFFFFF"/>
      </a:lt2>
      <a:accent1>
        <a:srgbClr val="28605E"/>
      </a:accent1>
      <a:accent2>
        <a:srgbClr val="9C2D78"/>
      </a:accent2>
      <a:accent3>
        <a:srgbClr val="005426"/>
      </a:accent3>
      <a:accent4>
        <a:srgbClr val="374FD5"/>
      </a:accent4>
      <a:accent5>
        <a:srgbClr val="4B1539"/>
      </a:accent5>
      <a:accent6>
        <a:srgbClr val="226292"/>
      </a:accent6>
      <a:hlink>
        <a:srgbClr val="0000CC"/>
      </a:hlink>
      <a:folHlink>
        <a:srgbClr val="8E01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CDD2BC4-91EA-1741-90C9-484AC4936E0A}" vid="{811EE844-3AF6-8D40-BE8A-C936967323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5207</TotalTime>
  <Words>2272</Words>
  <Application>Microsoft Macintosh PowerPoint</Application>
  <PresentationFormat>Widescreen</PresentationFormat>
  <Paragraphs>351</Paragraphs>
  <Slides>26</Slides>
  <Notes>24</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2" baseType="lpstr">
      <vt:lpstr>MS Gothic</vt:lpstr>
      <vt:lpstr>MS PGothic</vt:lpstr>
      <vt:lpstr>SimSun</vt:lpstr>
      <vt:lpstr>SimSun</vt:lpstr>
      <vt:lpstr>Arial</vt:lpstr>
      <vt:lpstr>Arial Narrow</vt:lpstr>
      <vt:lpstr>Calibri</vt:lpstr>
      <vt:lpstr>Calibri Light</vt:lpstr>
      <vt:lpstr>Helvetica Neue Light</vt:lpstr>
      <vt:lpstr>Helvetica Neue Thin</vt:lpstr>
      <vt:lpstr>IBM Plex Sans</vt:lpstr>
      <vt:lpstr>IBM Plex Sans Light</vt:lpstr>
      <vt:lpstr>Times New Roman</vt:lpstr>
      <vt:lpstr>Verdana</vt:lpstr>
      <vt:lpstr>2_Custom Design</vt:lpstr>
      <vt:lpstr>think-cell Slide</vt:lpstr>
      <vt:lpstr>PowerPoint Presentation</vt:lpstr>
      <vt:lpstr>Why contribute to open source projects?</vt:lpstr>
      <vt:lpstr>Our Mission</vt:lpstr>
      <vt:lpstr>Brief History of Open Source by IBM</vt:lpstr>
      <vt:lpstr>How to Get Started</vt:lpstr>
      <vt:lpstr>Getting Started</vt:lpstr>
      <vt:lpstr>Ways to Contribute</vt:lpstr>
      <vt:lpstr>Where to Contribute</vt:lpstr>
      <vt:lpstr>Common Tools</vt:lpstr>
      <vt:lpstr>Demo</vt:lpstr>
      <vt:lpstr>Jupyter Notebook Issue </vt:lpstr>
      <vt:lpstr>Jupyter Notebook File </vt:lpstr>
      <vt:lpstr>Jupyter Notebook Contributor</vt:lpstr>
      <vt:lpstr>Jupyter Notebook GitHub Issue List </vt:lpstr>
      <vt:lpstr>Jupyter Notebook Accessibility Issue</vt:lpstr>
      <vt:lpstr>Live Demo</vt:lpstr>
      <vt:lpstr>Va11yS – Verified Accessibility Samples</vt:lpstr>
      <vt:lpstr>Va11yS – Listing of Samples</vt:lpstr>
      <vt:lpstr>Va11yS – Sample Page</vt:lpstr>
      <vt:lpstr>Va11yS – GitHub Repository</vt:lpstr>
      <vt:lpstr>Va11yS – Automated Accessibility Testing</vt:lpstr>
      <vt:lpstr>Resources - Common Tools</vt:lpstr>
      <vt:lpstr>Resources</vt:lpstr>
      <vt:lpstr>Thank You!</vt:lpstr>
      <vt:lpstr>Other IBM sessions at CSUN 2018</vt:lpstr>
      <vt:lpstr>Other IBM sessions at CSUN 2018</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Marc Johlic</cp:lastModifiedBy>
  <cp:revision>94</cp:revision>
  <dcterms:created xsi:type="dcterms:W3CDTF">2018-01-19T17:17:00Z</dcterms:created>
  <dcterms:modified xsi:type="dcterms:W3CDTF">2018-03-26T14:44:45Z</dcterms:modified>
</cp:coreProperties>
</file>